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9" r:id="rId1"/>
  </p:sldMasterIdLst>
  <p:handoutMasterIdLst>
    <p:handoutMasterId r:id="rId36"/>
  </p:handoutMasterIdLst>
  <p:sldIdLst>
    <p:sldId id="256" r:id="rId2"/>
    <p:sldId id="257" r:id="rId3"/>
    <p:sldId id="275" r:id="rId4"/>
    <p:sldId id="279" r:id="rId5"/>
    <p:sldId id="280" r:id="rId6"/>
    <p:sldId id="264" r:id="rId7"/>
    <p:sldId id="258" r:id="rId8"/>
    <p:sldId id="273" r:id="rId9"/>
    <p:sldId id="281" r:id="rId10"/>
    <p:sldId id="259" r:id="rId11"/>
    <p:sldId id="276" r:id="rId12"/>
    <p:sldId id="286" r:id="rId13"/>
    <p:sldId id="293" r:id="rId14"/>
    <p:sldId id="285" r:id="rId15"/>
    <p:sldId id="298" r:id="rId16"/>
    <p:sldId id="262" r:id="rId17"/>
    <p:sldId id="277" r:id="rId18"/>
    <p:sldId id="287" r:id="rId19"/>
    <p:sldId id="282" r:id="rId20"/>
    <p:sldId id="278" r:id="rId21"/>
    <p:sldId id="263" r:id="rId22"/>
    <p:sldId id="289" r:id="rId23"/>
    <p:sldId id="290" r:id="rId24"/>
    <p:sldId id="294" r:id="rId25"/>
    <p:sldId id="283" r:id="rId26"/>
    <p:sldId id="267" r:id="rId27"/>
    <p:sldId id="284" r:id="rId28"/>
    <p:sldId id="269" r:id="rId29"/>
    <p:sldId id="300" r:id="rId30"/>
    <p:sldId id="302" r:id="rId31"/>
    <p:sldId id="291" r:id="rId32"/>
    <p:sldId id="301" r:id="rId33"/>
    <p:sldId id="274" r:id="rId34"/>
    <p:sldId id="295"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9D6"/>
    <a:srgbClr val="7F9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46"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AU"/>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D723F3-FCEB-40D2-B74A-AB58F770EC20}" type="datetimeFigureOut">
              <a:rPr lang="en-AU" smtClean="0"/>
              <a:t>25/09/2017</a:t>
            </a:fld>
            <a:endParaRPr lang="en-AU"/>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AU"/>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CF6655-35BC-453C-907C-58A98571794C}" type="slidenum">
              <a:rPr lang="en-AU" smtClean="0"/>
              <a:t>‹#›</a:t>
            </a:fld>
            <a:endParaRPr lang="en-AU"/>
          </a:p>
        </p:txBody>
      </p:sp>
    </p:spTree>
    <p:extLst>
      <p:ext uri="{BB962C8B-B14F-4D97-AF65-F5344CB8AC3E}">
        <p14:creationId xmlns:p14="http://schemas.microsoft.com/office/powerpoint/2010/main" val="22311660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solidFill>
                  <a:schemeClr val="bg1">
                    <a:lumMod val="50000"/>
                  </a:schemeClr>
                </a:solidFill>
                <a:latin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bg1">
                    <a:lumMod val="50000"/>
                  </a:schemeClr>
                </a:solidFill>
                <a:latin typeface="Segoe UI Light" panose="020B0502040204020203" pitchFamily="34" charset="0"/>
                <a:cs typeface="Segoe UI Light"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D54400-10FF-4946-8B7A-0ECC67D7A6C2}"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870148111"/>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D54400-10FF-4946-8B7A-0ECC67D7A6C2}" type="datetimeFigureOut">
              <a:rPr lang="en-AU" smtClean="0"/>
              <a:pPr/>
              <a:t>25/09/2017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49B6CB-E7EE-4320-897F-6448F7B6150D}" type="slidenum">
              <a:rPr lang="en-AU" smtClean="0"/>
              <a:pPr/>
              <a:t>‹#›</a:t>
            </a:fld>
            <a:endParaRPr lang="en-AU"/>
          </a:p>
        </p:txBody>
      </p:sp>
    </p:spTree>
    <p:extLst>
      <p:ext uri="{BB962C8B-B14F-4D97-AF65-F5344CB8AC3E}">
        <p14:creationId xmlns:p14="http://schemas.microsoft.com/office/powerpoint/2010/main" val="361371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D54400-10FF-4946-8B7A-0ECC67D7A6C2}" type="datetimeFigureOut">
              <a:rPr lang="en-AU" smtClean="0"/>
              <a:pPr/>
              <a:t>25/09/2017</a:t>
            </a:fld>
            <a:endParaRPr lang="en-AU"/>
          </a:p>
        </p:txBody>
      </p:sp>
      <p:sp>
        <p:nvSpPr>
          <p:cNvPr id="5" name="Footer Placeholder 4"/>
          <p:cNvSpPr>
            <a:spLocks noGrp="1"/>
          </p:cNvSpPr>
          <p:nvPr>
            <p:ph type="ftr" sz="quarter" idx="11"/>
          </p:nvPr>
        </p:nvSpPr>
        <p:spPr/>
        <p:txBody>
          <a:bodyPr/>
          <a:lstStyle/>
          <a:p>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49B6CB-E7EE-4320-897F-6448F7B6150D}" type="slidenum">
              <a:rPr lang="en-AU" smtClean="0"/>
              <a:pPr/>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3253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6D54400-10FF-4946-8B7A-0ECC67D7A6C2}" type="datetimeFigureOut">
              <a:rPr lang="en-AU" smtClean="0"/>
              <a:pPr/>
              <a:t>25/09/2017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49B6CB-E7EE-4320-897F-6448F7B6150D}" type="slidenum">
              <a:rPr lang="en-AU" smtClean="0"/>
              <a:pPr/>
              <a:t>‹#›</a:t>
            </a:fld>
            <a:endParaRPr lang="en-AU"/>
          </a:p>
        </p:txBody>
      </p:sp>
    </p:spTree>
    <p:extLst>
      <p:ext uri="{BB962C8B-B14F-4D97-AF65-F5344CB8AC3E}">
        <p14:creationId xmlns:p14="http://schemas.microsoft.com/office/powerpoint/2010/main" val="1159869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6D54400-10FF-4946-8B7A-0ECC67D7A6C2}" type="datetimeFigureOut">
              <a:rPr lang="en-AU" smtClean="0"/>
              <a:pPr/>
              <a:t>25/09/2017</a:t>
            </a:fld>
            <a:endParaRPr lang="en-AU"/>
          </a:p>
        </p:txBody>
      </p:sp>
      <p:sp>
        <p:nvSpPr>
          <p:cNvPr id="6" name="Footer Placeholder 5"/>
          <p:cNvSpPr>
            <a:spLocks noGrp="1"/>
          </p:cNvSpPr>
          <p:nvPr>
            <p:ph type="ftr" sz="quarter" idx="11"/>
          </p:nvPr>
        </p:nvSpPr>
        <p:spPr/>
        <p:txBody>
          <a:bodyPr/>
          <a:lstStyle/>
          <a:p>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49B6CB-E7EE-4320-897F-6448F7B6150D}" type="slidenum">
              <a:rPr lang="en-AU" smtClean="0"/>
              <a:pPr/>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4233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6D54400-10FF-4946-8B7A-0ECC67D7A6C2}" type="datetimeFigureOut">
              <a:rPr lang="en-AU" smtClean="0"/>
              <a:pPr/>
              <a:t>25/09/2017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49B6CB-E7EE-4320-897F-6448F7B6150D}" type="slidenum">
              <a:rPr lang="en-AU" smtClean="0"/>
              <a:pPr/>
              <a:t>‹#›</a:t>
            </a:fld>
            <a:endParaRPr lang="en-AU"/>
          </a:p>
        </p:txBody>
      </p:sp>
    </p:spTree>
    <p:extLst>
      <p:ext uri="{BB962C8B-B14F-4D97-AF65-F5344CB8AC3E}">
        <p14:creationId xmlns:p14="http://schemas.microsoft.com/office/powerpoint/2010/main" val="88424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D54400-10FF-4946-8B7A-0ECC67D7A6C2}"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1768574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D54400-10FF-4946-8B7A-0ECC67D7A6C2}"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49490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vl2pPr>
              <a:defRPr>
                <a:solidFill>
                  <a:schemeClr val="bg1">
                    <a:lumMod val="50000"/>
                  </a:schemeClr>
                </a:solidFill>
                <a:latin typeface="Segoe UI Light" panose="020B0502040204020203" pitchFamily="34" charset="0"/>
                <a:cs typeface="Segoe UI Light" panose="020B0502040204020203" pitchFamily="34" charset="0"/>
              </a:defRPr>
            </a:lvl2pPr>
            <a:lvl3pPr>
              <a:defRPr>
                <a:solidFill>
                  <a:schemeClr val="bg1">
                    <a:lumMod val="50000"/>
                  </a:schemeClr>
                </a:solidFill>
                <a:latin typeface="Segoe UI Light" panose="020B0502040204020203" pitchFamily="34" charset="0"/>
                <a:cs typeface="Segoe UI Light" panose="020B0502040204020203" pitchFamily="34" charset="0"/>
              </a:defRPr>
            </a:lvl3pPr>
            <a:lvl4pPr>
              <a:defRPr>
                <a:solidFill>
                  <a:schemeClr val="bg1">
                    <a:lumMod val="50000"/>
                  </a:schemeClr>
                </a:solidFill>
                <a:latin typeface="Segoe UI Light" panose="020B0502040204020203" pitchFamily="34" charset="0"/>
                <a:cs typeface="Segoe UI Light" panose="020B0502040204020203" pitchFamily="34" charset="0"/>
              </a:defRPr>
            </a:lvl4pPr>
            <a:lvl5pPr>
              <a:defRPr>
                <a:solidFill>
                  <a:schemeClr val="bg1">
                    <a:lumMod val="50000"/>
                  </a:schemeClr>
                </a:solidFill>
                <a:latin typeface="Segoe UI Light" panose="020B0502040204020203" pitchFamily="34" charset="0"/>
                <a:cs typeface="Segoe UI Light"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D54400-10FF-4946-8B7A-0ECC67D7A6C2}"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422829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solidFill>
                  <a:schemeClr val="bg1">
                    <a:lumMod val="50000"/>
                  </a:schemeClr>
                </a:solidFill>
                <a:latin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bg1">
                    <a:lumMod val="50000"/>
                  </a:schemeClr>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D54400-10FF-4946-8B7A-0ECC67D7A6C2}"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241723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vl2pPr>
              <a:defRPr>
                <a:solidFill>
                  <a:schemeClr val="bg1">
                    <a:lumMod val="50000"/>
                  </a:schemeClr>
                </a:solidFill>
                <a:latin typeface="Segoe UI Light" panose="020B0502040204020203" pitchFamily="34" charset="0"/>
                <a:cs typeface="Segoe UI Light" panose="020B0502040204020203" pitchFamily="34" charset="0"/>
              </a:defRPr>
            </a:lvl2pPr>
            <a:lvl3pPr>
              <a:defRPr>
                <a:solidFill>
                  <a:schemeClr val="bg1">
                    <a:lumMod val="50000"/>
                  </a:schemeClr>
                </a:solidFill>
                <a:latin typeface="Segoe UI Light" panose="020B0502040204020203" pitchFamily="34" charset="0"/>
                <a:cs typeface="Segoe UI Light" panose="020B0502040204020203" pitchFamily="34" charset="0"/>
              </a:defRPr>
            </a:lvl3pPr>
            <a:lvl4pPr>
              <a:defRPr>
                <a:solidFill>
                  <a:schemeClr val="bg1">
                    <a:lumMod val="50000"/>
                  </a:schemeClr>
                </a:solidFill>
                <a:latin typeface="Segoe UI Light" panose="020B0502040204020203" pitchFamily="34" charset="0"/>
                <a:cs typeface="Segoe UI Light" panose="020B0502040204020203" pitchFamily="34" charset="0"/>
              </a:defRPr>
            </a:lvl4pPr>
            <a:lvl5pPr>
              <a:defRPr>
                <a:solidFill>
                  <a:schemeClr val="bg1">
                    <a:lumMod val="50000"/>
                  </a:schemeClr>
                </a:solidFill>
                <a:latin typeface="Segoe UI Light" panose="020B0502040204020203" pitchFamily="34" charset="0"/>
                <a:cs typeface="Segoe UI Light"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vl2pPr>
              <a:defRPr>
                <a:solidFill>
                  <a:schemeClr val="bg1">
                    <a:lumMod val="50000"/>
                  </a:schemeClr>
                </a:solidFill>
                <a:latin typeface="Segoe UI Light" panose="020B0502040204020203" pitchFamily="34" charset="0"/>
                <a:cs typeface="Segoe UI Light" panose="020B0502040204020203" pitchFamily="34" charset="0"/>
              </a:defRPr>
            </a:lvl2pPr>
            <a:lvl3pPr>
              <a:defRPr>
                <a:solidFill>
                  <a:schemeClr val="bg1">
                    <a:lumMod val="50000"/>
                  </a:schemeClr>
                </a:solidFill>
                <a:latin typeface="Segoe UI Light" panose="020B0502040204020203" pitchFamily="34" charset="0"/>
                <a:cs typeface="Segoe UI Light" panose="020B0502040204020203" pitchFamily="34" charset="0"/>
              </a:defRPr>
            </a:lvl3pPr>
            <a:lvl4pPr>
              <a:defRPr>
                <a:solidFill>
                  <a:schemeClr val="bg1">
                    <a:lumMod val="50000"/>
                  </a:schemeClr>
                </a:solidFill>
                <a:latin typeface="Segoe UI Light" panose="020B0502040204020203" pitchFamily="34" charset="0"/>
                <a:cs typeface="Segoe UI Light" panose="020B0502040204020203" pitchFamily="34" charset="0"/>
              </a:defRPr>
            </a:lvl4pPr>
            <a:lvl5pPr>
              <a:defRPr>
                <a:solidFill>
                  <a:schemeClr val="bg1">
                    <a:lumMod val="50000"/>
                  </a:schemeClr>
                </a:solidFill>
                <a:latin typeface="Segoe UI Light" panose="020B0502040204020203" pitchFamily="34" charset="0"/>
                <a:cs typeface="Segoe UI Light"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D54400-10FF-4946-8B7A-0ECC67D7A6C2}" type="datetimeFigureOut">
              <a:rPr lang="en-AU" smtClean="0"/>
              <a:t>25/09/2017</a:t>
            </a:fld>
            <a:endParaRPr lang="en-AU"/>
          </a:p>
        </p:txBody>
      </p:sp>
      <p:sp>
        <p:nvSpPr>
          <p:cNvPr id="6" name="Footer Placeholder 5"/>
          <p:cNvSpPr>
            <a:spLocks noGrp="1"/>
          </p:cNvSpPr>
          <p:nvPr>
            <p:ph type="ftr" sz="quarter" idx="11"/>
          </p:nvPr>
        </p:nvSpPr>
        <p:spPr/>
        <p:txBody>
          <a:bodyPr/>
          <a:lstStyle/>
          <a:p>
            <a:endParaRPr lang="en-A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1750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solidFill>
                  <a:schemeClr val="bg1">
                    <a:lumMod val="50000"/>
                  </a:schemeClr>
                </a:solidFill>
                <a:latin typeface="Segoe UI Light" panose="020B0502040204020203" pitchFamily="34" charset="0"/>
                <a:cs typeface="Segoe UI Ligh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vl2pPr>
              <a:defRPr>
                <a:solidFill>
                  <a:schemeClr val="bg1">
                    <a:lumMod val="50000"/>
                  </a:schemeClr>
                </a:solidFill>
                <a:latin typeface="Segoe UI Light" panose="020B0502040204020203" pitchFamily="34" charset="0"/>
                <a:cs typeface="Segoe UI Light" panose="020B0502040204020203" pitchFamily="34" charset="0"/>
              </a:defRPr>
            </a:lvl2pPr>
            <a:lvl3pPr>
              <a:defRPr>
                <a:solidFill>
                  <a:schemeClr val="bg1">
                    <a:lumMod val="50000"/>
                  </a:schemeClr>
                </a:solidFill>
                <a:latin typeface="Segoe UI Light" panose="020B0502040204020203" pitchFamily="34" charset="0"/>
                <a:cs typeface="Segoe UI Light" panose="020B0502040204020203" pitchFamily="34" charset="0"/>
              </a:defRPr>
            </a:lvl3pPr>
            <a:lvl4pPr>
              <a:defRPr>
                <a:solidFill>
                  <a:schemeClr val="bg1">
                    <a:lumMod val="50000"/>
                  </a:schemeClr>
                </a:solidFill>
                <a:latin typeface="Segoe UI Light" panose="020B0502040204020203" pitchFamily="34" charset="0"/>
                <a:cs typeface="Segoe UI Light" panose="020B0502040204020203" pitchFamily="34" charset="0"/>
              </a:defRPr>
            </a:lvl4pPr>
            <a:lvl5pPr>
              <a:defRPr>
                <a:solidFill>
                  <a:schemeClr val="bg1">
                    <a:lumMod val="50000"/>
                  </a:schemeClr>
                </a:solidFill>
                <a:latin typeface="Segoe UI Light" panose="020B0502040204020203" pitchFamily="34" charset="0"/>
                <a:cs typeface="Segoe UI Light"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solidFill>
                  <a:schemeClr val="bg1">
                    <a:lumMod val="50000"/>
                  </a:schemeClr>
                </a:solidFill>
                <a:latin typeface="Segoe UI Light" panose="020B0502040204020203" pitchFamily="34" charset="0"/>
                <a:cs typeface="Segoe UI Ligh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vl2pPr>
              <a:defRPr>
                <a:solidFill>
                  <a:schemeClr val="bg1">
                    <a:lumMod val="50000"/>
                  </a:schemeClr>
                </a:solidFill>
                <a:latin typeface="Segoe UI Light" panose="020B0502040204020203" pitchFamily="34" charset="0"/>
                <a:cs typeface="Segoe UI Light" panose="020B0502040204020203" pitchFamily="34" charset="0"/>
              </a:defRPr>
            </a:lvl2pPr>
            <a:lvl3pPr>
              <a:defRPr>
                <a:solidFill>
                  <a:schemeClr val="bg1">
                    <a:lumMod val="50000"/>
                  </a:schemeClr>
                </a:solidFill>
                <a:latin typeface="Segoe UI Light" panose="020B0502040204020203" pitchFamily="34" charset="0"/>
                <a:cs typeface="Segoe UI Light" panose="020B0502040204020203" pitchFamily="34" charset="0"/>
              </a:defRPr>
            </a:lvl3pPr>
            <a:lvl4pPr>
              <a:defRPr>
                <a:solidFill>
                  <a:schemeClr val="bg1">
                    <a:lumMod val="50000"/>
                  </a:schemeClr>
                </a:solidFill>
                <a:latin typeface="Segoe UI Light" panose="020B0502040204020203" pitchFamily="34" charset="0"/>
                <a:cs typeface="Segoe UI Light" panose="020B0502040204020203" pitchFamily="34" charset="0"/>
              </a:defRPr>
            </a:lvl4pPr>
            <a:lvl5pPr>
              <a:defRPr>
                <a:solidFill>
                  <a:schemeClr val="bg1">
                    <a:lumMod val="50000"/>
                  </a:schemeClr>
                </a:solidFill>
                <a:latin typeface="Segoe UI Light" panose="020B0502040204020203" pitchFamily="34" charset="0"/>
                <a:cs typeface="Segoe UI Light"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54400-10FF-4946-8B7A-0ECC67D7A6C2}" type="datetimeFigureOut">
              <a:rPr lang="en-AU" smtClean="0"/>
              <a:t>25/09/2017</a:t>
            </a:fld>
            <a:endParaRPr lang="en-AU"/>
          </a:p>
        </p:txBody>
      </p:sp>
      <p:sp>
        <p:nvSpPr>
          <p:cNvPr id="8" name="Footer Placeholder 7"/>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378438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latin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D54400-10FF-4946-8B7A-0ECC67D7A6C2}" type="datetimeFigureOut">
              <a:rPr lang="en-AU" smtClean="0"/>
              <a:t>25/09/2017</a:t>
            </a:fld>
            <a:endParaRPr lang="en-AU"/>
          </a:p>
        </p:txBody>
      </p:sp>
      <p:sp>
        <p:nvSpPr>
          <p:cNvPr id="4" name="Footer Placeholder 3"/>
          <p:cNvSpPr>
            <a:spLocks noGrp="1"/>
          </p:cNvSpPr>
          <p:nvPr>
            <p:ph type="ftr" sz="quarter" idx="11"/>
          </p:nvPr>
        </p:nvSpPr>
        <p:spPr/>
        <p:txBody>
          <a:bodyPr/>
          <a:lstStyle/>
          <a:p>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296110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54400-10FF-4946-8B7A-0ECC67D7A6C2}" type="datetimeFigureOut">
              <a:rPr lang="en-AU" smtClean="0"/>
              <a:t>25/09/2017</a:t>
            </a:fld>
            <a:endParaRPr lang="en-AU"/>
          </a:p>
        </p:txBody>
      </p:sp>
      <p:sp>
        <p:nvSpPr>
          <p:cNvPr id="3" name="Footer Placeholder 2"/>
          <p:cNvSpPr>
            <a:spLocks noGrp="1"/>
          </p:cNvSpPr>
          <p:nvPr>
            <p:ph type="ftr" sz="quarter" idx="11"/>
          </p:nvPr>
        </p:nvSpPr>
        <p:spPr/>
        <p:txBody>
          <a:bodyPr/>
          <a:lstStyle/>
          <a:p>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770033778"/>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D54400-10FF-4946-8B7A-0ECC67D7A6C2}" type="datetimeFigureOut">
              <a:rPr lang="en-AU" smtClean="0"/>
              <a:t>25/09/2017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1426120949"/>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D54400-10FF-4946-8B7A-0ECC67D7A6C2}" type="datetimeFigureOut">
              <a:rPr lang="en-AU" smtClean="0"/>
              <a:t>25/09/2017</a:t>
            </a:fld>
            <a:endParaRPr lang="en-AU"/>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49B6CB-E7EE-4320-897F-6448F7B6150D}" type="slidenum">
              <a:rPr lang="en-AU" smtClean="0"/>
              <a:t>‹#›</a:t>
            </a:fld>
            <a:endParaRPr lang="en-AU"/>
          </a:p>
        </p:txBody>
      </p:sp>
    </p:spTree>
    <p:extLst>
      <p:ext uri="{BB962C8B-B14F-4D97-AF65-F5344CB8AC3E}">
        <p14:creationId xmlns:p14="http://schemas.microsoft.com/office/powerpoint/2010/main" val="386341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D54400-10FF-4946-8B7A-0ECC67D7A6C2}" type="datetimeFigureOut">
              <a:rPr lang="en-AU" smtClean="0"/>
              <a:pPr/>
              <a:t>25/09/2017</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449B6CB-E7EE-4320-897F-6448F7B6150D}" type="slidenum">
              <a:rPr lang="en-AU" smtClean="0"/>
              <a:pPr/>
              <a:t>‹#›</a:t>
            </a:fld>
            <a:endParaRPr lang="en-AU"/>
          </a:p>
        </p:txBody>
      </p:sp>
    </p:spTree>
    <p:extLst>
      <p:ext uri="{BB962C8B-B14F-4D97-AF65-F5344CB8AC3E}">
        <p14:creationId xmlns:p14="http://schemas.microsoft.com/office/powerpoint/2010/main" val="932375503"/>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 id="2147484142" r:id="rId13"/>
    <p:sldLayoutId id="2147484143" r:id="rId14"/>
    <p:sldLayoutId id="2147484144" r:id="rId15"/>
    <p:sldLayoutId id="2147484145" r:id="rId16"/>
  </p:sldLayoutIdLst>
  <p:txStyles>
    <p:titleStyle>
      <a:lvl1pPr algn="l" defTabSz="457200" rtl="0" eaLnBrk="1" latinLnBrk="0" hangingPunct="1">
        <a:spcBef>
          <a:spcPct val="0"/>
        </a:spcBef>
        <a:buNone/>
        <a:defRPr sz="3600" kern="1200">
          <a:solidFill>
            <a:schemeClr val="bg1">
              <a:lumMod val="5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bg1">
              <a:lumMod val="50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bg1">
              <a:lumMod val="50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bg1">
              <a:lumMod val="50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bg1">
              <a:lumMod val="50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bg1">
              <a:lumMod val="50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mages.wisegeek.com/hippocampus-highlighted.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taspe.com.au/"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tccem.org.a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F67D03-7450-44CD-858D-1896DB37150B}"/>
              </a:ext>
            </a:extLst>
          </p:cNvPr>
          <p:cNvSpPr>
            <a:spLocks noGrp="1"/>
          </p:cNvSpPr>
          <p:nvPr>
            <p:ph type="ctrTitle"/>
          </p:nvPr>
        </p:nvSpPr>
        <p:spPr>
          <a:xfrm>
            <a:off x="2801779" y="4095922"/>
            <a:ext cx="6031146" cy="1106827"/>
          </a:xfrm>
        </p:spPr>
        <p:txBody>
          <a:bodyPr>
            <a:normAutofit/>
          </a:bodyPr>
          <a:lstStyle/>
          <a:p>
            <a:pPr algn="ctr"/>
            <a:r>
              <a:rPr lang="en-AU" dirty="0">
                <a:ln w="0"/>
                <a:solidFill>
                  <a:schemeClr val="tx1">
                    <a:lumMod val="65000"/>
                    <a:lumOff val="35000"/>
                  </a:schemeClr>
                </a:solidFill>
                <a:effectLst>
                  <a:reflection blurRad="6350" stA="53000" endA="300" endPos="35500" dir="5400000" sy="-90000" algn="bl" rotWithShape="0"/>
                </a:effectLst>
                <a:latin typeface="Segoe UI Light" panose="020B0502040204020203" pitchFamily="34" charset="0"/>
              </a:rPr>
              <a:t>Pastoral Care Basics</a:t>
            </a:r>
          </a:p>
        </p:txBody>
      </p:sp>
      <p:sp>
        <p:nvSpPr>
          <p:cNvPr id="3" name="Subtitle 2">
            <a:extLst>
              <a:ext uri="{FF2B5EF4-FFF2-40B4-BE49-F238E27FC236}">
                <a16:creationId xmlns:a16="http://schemas.microsoft.com/office/drawing/2014/main" xmlns="" id="{82AFFDE0-2428-4A60-B7FC-DC3E004F89AE}"/>
              </a:ext>
            </a:extLst>
          </p:cNvPr>
          <p:cNvSpPr>
            <a:spLocks noGrp="1"/>
          </p:cNvSpPr>
          <p:nvPr>
            <p:ph type="subTitle" idx="1"/>
          </p:nvPr>
        </p:nvSpPr>
        <p:spPr>
          <a:xfrm>
            <a:off x="1436454" y="5202749"/>
            <a:ext cx="9144000" cy="855381"/>
          </a:xfrm>
        </p:spPr>
        <p:txBody>
          <a:bodyPr>
            <a:normAutofit/>
          </a:bodyPr>
          <a:lstStyle/>
          <a:p>
            <a:r>
              <a:rPr lang="en-AU" sz="2800" dirty="0">
                <a:solidFill>
                  <a:schemeClr val="bg1">
                    <a:lumMod val="50000"/>
                  </a:schemeClr>
                </a:solidFill>
                <a:latin typeface="Microsoft YaHei UI Light" panose="020B0502040204020203" pitchFamily="34" charset="-122"/>
                <a:ea typeface="Microsoft YaHei UI Light" panose="020B0502040204020203" pitchFamily="34" charset="-122"/>
              </a:rPr>
              <a:t>An Introduction to the art and science of Pastoral Care</a:t>
            </a:r>
          </a:p>
        </p:txBody>
      </p:sp>
      <p:sp>
        <p:nvSpPr>
          <p:cNvPr id="5" name="Rectangle: Rounded Corners 4">
            <a:extLst>
              <a:ext uri="{FF2B5EF4-FFF2-40B4-BE49-F238E27FC236}">
                <a16:creationId xmlns:a16="http://schemas.microsoft.com/office/drawing/2014/main" xmlns="" id="{32AD867A-EE2D-489E-B766-3E8A13B76268}"/>
              </a:ext>
            </a:extLst>
          </p:cNvPr>
          <p:cNvSpPr/>
          <p:nvPr/>
        </p:nvSpPr>
        <p:spPr>
          <a:xfrm>
            <a:off x="2575265" y="245441"/>
            <a:ext cx="6866377" cy="385048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descr="https://www.bishopstrainingevent.com/images/main-logo-colour.png">
            <a:extLst>
              <a:ext uri="{FF2B5EF4-FFF2-40B4-BE49-F238E27FC236}">
                <a16:creationId xmlns:a16="http://schemas.microsoft.com/office/drawing/2014/main" xmlns="" id="{C34C32E7-F599-492E-9F88-538FAE516F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92813" y="450559"/>
            <a:ext cx="6431280" cy="3423920"/>
          </a:xfrm>
          <a:prstGeom prst="rect">
            <a:avLst/>
          </a:prstGeom>
          <a:noFill/>
          <a:ln>
            <a:noFill/>
          </a:ln>
        </p:spPr>
      </p:pic>
    </p:spTree>
    <p:extLst>
      <p:ext uri="{BB962C8B-B14F-4D97-AF65-F5344CB8AC3E}">
        <p14:creationId xmlns:p14="http://schemas.microsoft.com/office/powerpoint/2010/main" val="1367898031"/>
      </p:ext>
    </p:extLst>
  </p:cSld>
  <p:clrMapOvr>
    <a:masterClrMapping/>
  </p:clrMapOvr>
  <mc:AlternateContent xmlns:mc="http://schemas.openxmlformats.org/markup-compatibility/2006" xmlns:p14="http://schemas.microsoft.com/office/powerpoint/2010/main">
    <mc:Choice Requires="p14">
      <p:transition spd="slow" p14:dur="25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5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3000"/>
                                        <p:tgtEl>
                                          <p:spTgt spid="2"/>
                                        </p:tgtEl>
                                      </p:cBhvr>
                                    </p:animEffect>
                                  </p:childTnLst>
                                </p:cTn>
                              </p:par>
                            </p:childTnLst>
                          </p:cTn>
                        </p:par>
                        <p:par>
                          <p:cTn id="8" fill="hold">
                            <p:stCondLst>
                              <p:cond delay="4500"/>
                            </p:stCondLst>
                            <p:childTnLst>
                              <p:par>
                                <p:cTn id="9" presetID="22" presetClass="entr" presetSubtype="8" fill="hold" grpId="0" nodeType="afterEffect">
                                  <p:stCondLst>
                                    <p:cond delay="1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45893-F750-4724-AD42-27DF1186DCCA}"/>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Pastoral Care Skills 101</a:t>
            </a:r>
          </a:p>
        </p:txBody>
      </p:sp>
      <p:sp>
        <p:nvSpPr>
          <p:cNvPr id="3" name="Content Placeholder 2">
            <a:extLst>
              <a:ext uri="{FF2B5EF4-FFF2-40B4-BE49-F238E27FC236}">
                <a16:creationId xmlns:a16="http://schemas.microsoft.com/office/drawing/2014/main" xmlns="" id="{C904119E-52B3-4B20-B848-D31830091BFF}"/>
              </a:ext>
            </a:extLst>
          </p:cNvPr>
          <p:cNvSpPr>
            <a:spLocks noGrp="1"/>
          </p:cNvSpPr>
          <p:nvPr>
            <p:ph idx="1"/>
          </p:nvPr>
        </p:nvSpPr>
        <p:spPr/>
        <p:txBody>
          <a:bodyPr>
            <a:normAutofit/>
          </a:bodyPr>
          <a:lstStyle/>
          <a:p>
            <a:pPr marL="0" indent="0">
              <a:buNone/>
            </a:pPr>
            <a:r>
              <a:rPr lang="en-AU" sz="5200" dirty="0">
                <a:solidFill>
                  <a:schemeClr val="tx1">
                    <a:lumMod val="65000"/>
                    <a:lumOff val="35000"/>
                  </a:schemeClr>
                </a:solidFill>
              </a:rPr>
              <a:t>Listening Skills</a:t>
            </a:r>
          </a:p>
          <a:p>
            <a:pPr marL="0" indent="0">
              <a:buNone/>
            </a:pPr>
            <a:r>
              <a:rPr lang="en-AU" sz="5200" dirty="0">
                <a:solidFill>
                  <a:schemeClr val="tx1">
                    <a:lumMod val="65000"/>
                    <a:lumOff val="35000"/>
                  </a:schemeClr>
                </a:solidFill>
              </a:rPr>
              <a:t>Responding Skills</a:t>
            </a:r>
          </a:p>
          <a:p>
            <a:pPr marL="0" indent="0">
              <a:buNone/>
            </a:pPr>
            <a:endParaRPr lang="en-AU" sz="2800" dirty="0"/>
          </a:p>
          <a:p>
            <a:pPr marL="457200" lvl="1" indent="0">
              <a:buNone/>
            </a:pPr>
            <a:endParaRPr lang="en-AU" sz="2800" dirty="0"/>
          </a:p>
          <a:p>
            <a:endParaRPr lang="en-AU" sz="2800" dirty="0"/>
          </a:p>
        </p:txBody>
      </p:sp>
    </p:spTree>
    <p:extLst>
      <p:ext uri="{BB962C8B-B14F-4D97-AF65-F5344CB8AC3E}">
        <p14:creationId xmlns:p14="http://schemas.microsoft.com/office/powerpoint/2010/main" val="1218410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CEFE94-F1CA-4F22-9291-AF973A93A0C8}"/>
              </a:ext>
            </a:extLst>
          </p:cNvPr>
          <p:cNvSpPr>
            <a:spLocks noGrp="1"/>
          </p:cNvSpPr>
          <p:nvPr>
            <p:ph type="title"/>
          </p:nvPr>
        </p:nvSpPr>
        <p:spPr/>
        <p:txBody>
          <a:bodyPr>
            <a:normAutofit/>
          </a:bodyPr>
          <a:lstStyle/>
          <a:p>
            <a:r>
              <a:rPr lang="en-AU" sz="5400" dirty="0">
                <a:solidFill>
                  <a:schemeClr val="tx1">
                    <a:lumMod val="65000"/>
                    <a:lumOff val="35000"/>
                  </a:schemeClr>
                </a:solidFill>
                <a:effectLst>
                  <a:outerShdw blurRad="38100" dist="38100" dir="2700000" algn="tl">
                    <a:srgbClr val="000000">
                      <a:alpha val="43137"/>
                    </a:srgbClr>
                  </a:outerShdw>
                </a:effectLst>
              </a:rPr>
              <a:t>Listening Skills</a:t>
            </a:r>
          </a:p>
        </p:txBody>
      </p:sp>
      <p:sp>
        <p:nvSpPr>
          <p:cNvPr id="3" name="Content Placeholder 2">
            <a:extLst>
              <a:ext uri="{FF2B5EF4-FFF2-40B4-BE49-F238E27FC236}">
                <a16:creationId xmlns:a16="http://schemas.microsoft.com/office/drawing/2014/main" xmlns="" id="{F5104CD2-5923-4ACE-933B-E70C39AC58B8}"/>
              </a:ext>
            </a:extLst>
          </p:cNvPr>
          <p:cNvSpPr>
            <a:spLocks noGrp="1"/>
          </p:cNvSpPr>
          <p:nvPr>
            <p:ph idx="1"/>
          </p:nvPr>
        </p:nvSpPr>
        <p:spPr>
          <a:xfrm>
            <a:off x="2589212" y="1639613"/>
            <a:ext cx="8915400" cy="5034455"/>
          </a:xfrm>
        </p:spPr>
        <p:txBody>
          <a:bodyPr>
            <a:normAutofit/>
          </a:bodyPr>
          <a:lstStyle/>
          <a:p>
            <a:r>
              <a:rPr lang="en-AU" sz="3800" dirty="0"/>
              <a:t>Engage &amp; Attention</a:t>
            </a:r>
          </a:p>
          <a:p>
            <a:r>
              <a:rPr lang="en-AU" sz="3800" dirty="0"/>
              <a:t>It’s about the other person!</a:t>
            </a:r>
          </a:p>
          <a:p>
            <a:r>
              <a:rPr lang="en-AU" sz="3800" dirty="0"/>
              <a:t>Non-verbal communication</a:t>
            </a:r>
          </a:p>
          <a:p>
            <a:pPr lvl="1"/>
            <a:r>
              <a:rPr lang="en-AU" sz="2600" dirty="0"/>
              <a:t>Body Language, Tone, Physical responses / gestures</a:t>
            </a:r>
            <a:endParaRPr lang="en-AU" sz="3800" dirty="0"/>
          </a:p>
          <a:p>
            <a:r>
              <a:rPr lang="en-AU" sz="3800" dirty="0"/>
              <a:t>Focus on the person - not the problem</a:t>
            </a:r>
          </a:p>
          <a:p>
            <a:r>
              <a:rPr lang="en-AU" sz="3800" dirty="0"/>
              <a:t>Silence</a:t>
            </a:r>
          </a:p>
          <a:p>
            <a:endParaRPr lang="en-AU" sz="3800" dirty="0"/>
          </a:p>
          <a:p>
            <a:endParaRPr lang="en-AU" sz="3200" dirty="0"/>
          </a:p>
        </p:txBody>
      </p:sp>
    </p:spTree>
    <p:extLst>
      <p:ext uri="{BB962C8B-B14F-4D97-AF65-F5344CB8AC3E}">
        <p14:creationId xmlns:p14="http://schemas.microsoft.com/office/powerpoint/2010/main" val="51530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508" y="52745"/>
            <a:ext cx="8911687" cy="1280890"/>
          </a:xfrm>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Why Listening works…</a:t>
            </a:r>
          </a:p>
        </p:txBody>
      </p:sp>
      <p:sp>
        <p:nvSpPr>
          <p:cNvPr id="6" name="TextBox 5"/>
          <p:cNvSpPr txBox="1"/>
          <p:nvPr/>
        </p:nvSpPr>
        <p:spPr>
          <a:xfrm>
            <a:off x="2033186" y="5439016"/>
            <a:ext cx="4250531" cy="553998"/>
          </a:xfrm>
          <a:prstGeom prst="rect">
            <a:avLst/>
          </a:prstGeom>
          <a:noFill/>
        </p:spPr>
        <p:txBody>
          <a:bodyPr wrap="square" rtlCol="0">
            <a:spAutoFit/>
          </a:bodyPr>
          <a:lstStyle/>
          <a:p>
            <a:r>
              <a:rPr lang="en-AU" sz="1000" dirty="0">
                <a:latin typeface="Calibri Light" panose="020F0302020204030204" pitchFamily="34" charset="0"/>
                <a:hlinkClick r:id="rId2"/>
              </a:rPr>
              <a:t>http://www.wisegeek.com/what-is-the-relationship-between-the-amygdala-and-hippocampus.htm#  http://images.wisegeek.com/hippocampus-highlighted.jpg</a:t>
            </a:r>
            <a:r>
              <a:rPr lang="en-AU" sz="1000" dirty="0">
                <a:latin typeface="Calibri Light" panose="020F0302020204030204" pitchFamily="34" charset="0"/>
              </a:rPr>
              <a:t>  accessed 28/8/2017</a:t>
            </a:r>
          </a:p>
        </p:txBody>
      </p:sp>
      <p:sp>
        <p:nvSpPr>
          <p:cNvPr id="7" name="TextBox 6"/>
          <p:cNvSpPr txBox="1"/>
          <p:nvPr/>
        </p:nvSpPr>
        <p:spPr>
          <a:xfrm>
            <a:off x="6932393" y="5197952"/>
            <a:ext cx="4900863" cy="246221"/>
          </a:xfrm>
          <a:prstGeom prst="rect">
            <a:avLst/>
          </a:prstGeom>
          <a:noFill/>
        </p:spPr>
        <p:txBody>
          <a:bodyPr wrap="square" rtlCol="0">
            <a:spAutoFit/>
          </a:bodyPr>
          <a:lstStyle/>
          <a:p>
            <a:pPr algn="r"/>
            <a:r>
              <a:rPr lang="en-AU" sz="1000" dirty="0">
                <a:latin typeface="Calibri Light" panose="020F0302020204030204" pitchFamily="34" charset="0"/>
              </a:rPr>
              <a:t>Victorian Council of Churches emergencies Ministry – Participant Training 2012</a:t>
            </a:r>
          </a:p>
        </p:txBody>
      </p:sp>
      <p:sp>
        <p:nvSpPr>
          <p:cNvPr id="3" name="TextBox 2">
            <a:extLst>
              <a:ext uri="{FF2B5EF4-FFF2-40B4-BE49-F238E27FC236}">
                <a16:creationId xmlns:a16="http://schemas.microsoft.com/office/drawing/2014/main" xmlns="" id="{BB46A43D-05BC-40EE-BFD0-16B05A0F2E8D}"/>
              </a:ext>
            </a:extLst>
          </p:cNvPr>
          <p:cNvSpPr txBox="1"/>
          <p:nvPr/>
        </p:nvSpPr>
        <p:spPr>
          <a:xfrm>
            <a:off x="2571750" y="1228725"/>
            <a:ext cx="7149787" cy="584775"/>
          </a:xfrm>
          <a:prstGeom prst="rect">
            <a:avLst/>
          </a:prstGeom>
          <a:noFill/>
        </p:spPr>
        <p:txBody>
          <a:bodyPr wrap="square" rtlCol="0">
            <a:spAutoFit/>
          </a:bodyPr>
          <a:lstStyle/>
          <a:p>
            <a:r>
              <a:rPr lang="en-AU" sz="3200" dirty="0">
                <a:solidFill>
                  <a:schemeClr val="bg1">
                    <a:lumMod val="50000"/>
                  </a:schemeClr>
                </a:solidFill>
                <a:latin typeface="Segoe UI Light" panose="020B0502040204020203" pitchFamily="34" charset="0"/>
                <a:cs typeface="Segoe UI Light" panose="020B0502040204020203" pitchFamily="34" charset="0"/>
              </a:rPr>
              <a:t>The Brain in Crisis &amp; The Amygdala</a:t>
            </a:r>
          </a:p>
        </p:txBody>
      </p:sp>
      <p:sp>
        <p:nvSpPr>
          <p:cNvPr id="8" name="TextBox 7">
            <a:extLst>
              <a:ext uri="{FF2B5EF4-FFF2-40B4-BE49-F238E27FC236}">
                <a16:creationId xmlns:a16="http://schemas.microsoft.com/office/drawing/2014/main" xmlns="" id="{837DC164-9E00-407B-93CE-5D6B9C5CDF61}"/>
              </a:ext>
            </a:extLst>
          </p:cNvPr>
          <p:cNvSpPr txBox="1"/>
          <p:nvPr/>
        </p:nvSpPr>
        <p:spPr>
          <a:xfrm>
            <a:off x="4657725" y="5911940"/>
            <a:ext cx="7682445" cy="923330"/>
          </a:xfrm>
          <a:prstGeom prst="rect">
            <a:avLst/>
          </a:prstGeom>
          <a:noFill/>
        </p:spPr>
        <p:txBody>
          <a:bodyPr wrap="square" rtlCol="0">
            <a:spAutoFit/>
          </a:bodyPr>
          <a:lstStyle/>
          <a:p>
            <a:r>
              <a:rPr lang="en-AU" sz="5400" dirty="0">
                <a:solidFill>
                  <a:schemeClr val="bg1">
                    <a:lumMod val="50000"/>
                  </a:schemeClr>
                </a:solidFill>
                <a:latin typeface="Segoe UI Light" panose="020B0502040204020203" pitchFamily="34" charset="0"/>
                <a:cs typeface="Segoe UI Light" panose="020B0502040204020203" pitchFamily="34" charset="0"/>
              </a:rPr>
              <a:t>CW  AN  BN  FB  IA  NZ  </a:t>
            </a:r>
          </a:p>
        </p:txBody>
      </p:sp>
      <p:sp>
        <p:nvSpPr>
          <p:cNvPr id="9" name="Content Placeholder 8"/>
          <p:cNvSpPr>
            <a:spLocks noGrp="1"/>
          </p:cNvSpPr>
          <p:nvPr>
            <p:ph idx="1"/>
          </p:nvPr>
        </p:nvSpPr>
        <p:spPr/>
        <p:txBody>
          <a:bodyPr/>
          <a:lstStyle/>
          <a:p>
            <a:endParaRPr lang="en-AU" dirty="0"/>
          </a:p>
        </p:txBody>
      </p:sp>
    </p:spTree>
    <p:extLst>
      <p:ext uri="{BB962C8B-B14F-4D97-AF65-F5344CB8AC3E}">
        <p14:creationId xmlns:p14="http://schemas.microsoft.com/office/powerpoint/2010/main" val="325155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59E0C-132C-4DA7-B2F5-82AE0298CAC4}"/>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Why Listening works…</a:t>
            </a:r>
            <a:endParaRPr lang="en-AU" sz="5400" dirty="0"/>
          </a:p>
        </p:txBody>
      </p:sp>
      <p:sp>
        <p:nvSpPr>
          <p:cNvPr id="4" name="Content Placeholder 2">
            <a:extLst>
              <a:ext uri="{FF2B5EF4-FFF2-40B4-BE49-F238E27FC236}">
                <a16:creationId xmlns:a16="http://schemas.microsoft.com/office/drawing/2014/main" xmlns="" id="{18136038-4DC4-4A3C-B4D1-AC0B3E74C2D4}"/>
              </a:ext>
            </a:extLst>
          </p:cNvPr>
          <p:cNvSpPr txBox="1">
            <a:spLocks/>
          </p:cNvSpPr>
          <p:nvPr/>
        </p:nvSpPr>
        <p:spPr>
          <a:xfrm>
            <a:off x="2263355" y="1904999"/>
            <a:ext cx="9845301" cy="165973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bg1">
                    <a:lumMod val="50000"/>
                  </a:schemeClr>
                </a:solidFill>
                <a:latin typeface="Segoe UI Light" panose="020B0502040204020203" pitchFamily="34" charset="0"/>
                <a:ea typeface="+mn-ea"/>
                <a:cs typeface="Segoe UI Light" panose="020B0502040204020203" pitchFamily="34" charset="0"/>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bg1">
                    <a:lumMod val="50000"/>
                  </a:schemeClr>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bg1">
                    <a:lumMod val="50000"/>
                  </a:schemeClr>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bg1">
                    <a:lumMod val="50000"/>
                  </a:schemeClr>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bg1">
                    <a:lumMod val="50000"/>
                  </a:schemeClr>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AU" sz="3200" dirty="0"/>
              <a:t>Connection</a:t>
            </a:r>
          </a:p>
          <a:p>
            <a:r>
              <a:rPr lang="en-AU" sz="3200" dirty="0"/>
              <a:t>Increases ‘Happy’ Hormones: </a:t>
            </a:r>
            <a:r>
              <a:rPr lang="en-AU" sz="3200" dirty="0" err="1"/>
              <a:t>Seratonin</a:t>
            </a:r>
            <a:r>
              <a:rPr lang="en-AU" sz="3200" dirty="0"/>
              <a:t>, Oxytocin, Dopamine – which in turn lowers Adrenaline, </a:t>
            </a:r>
            <a:r>
              <a:rPr lang="en-AU" sz="3200" dirty="0" err="1"/>
              <a:t>Cortizone</a:t>
            </a:r>
            <a:endParaRPr lang="en-AU" sz="3200" dirty="0"/>
          </a:p>
        </p:txBody>
      </p:sp>
      <p:sp>
        <p:nvSpPr>
          <p:cNvPr id="5" name="TextBox 4">
            <a:extLst>
              <a:ext uri="{FF2B5EF4-FFF2-40B4-BE49-F238E27FC236}">
                <a16:creationId xmlns:a16="http://schemas.microsoft.com/office/drawing/2014/main" xmlns="" id="{8CA670CD-8C64-4A99-AB86-2DCBFA95357D}"/>
              </a:ext>
            </a:extLst>
          </p:cNvPr>
          <p:cNvSpPr txBox="1"/>
          <p:nvPr/>
        </p:nvSpPr>
        <p:spPr>
          <a:xfrm>
            <a:off x="2993231" y="4511765"/>
            <a:ext cx="7600949" cy="923330"/>
          </a:xfrm>
          <a:prstGeom prst="rect">
            <a:avLst/>
          </a:prstGeom>
          <a:noFill/>
        </p:spPr>
        <p:txBody>
          <a:bodyPr wrap="square" rtlCol="0">
            <a:spAutoFit/>
          </a:bodyPr>
          <a:lstStyle/>
          <a:p>
            <a:r>
              <a:rPr lang="en-AU" sz="5400" dirty="0">
                <a:solidFill>
                  <a:schemeClr val="bg1">
                    <a:lumMod val="50000"/>
                  </a:schemeClr>
                </a:solidFill>
                <a:latin typeface="Segoe UI Light" panose="020B0502040204020203" pitchFamily="34" charset="0"/>
                <a:cs typeface="Segoe UI Light" panose="020B0502040204020203" pitchFamily="34" charset="0"/>
              </a:rPr>
              <a:t>CWA   NBN   FBI   ANZ   </a:t>
            </a:r>
          </a:p>
        </p:txBody>
      </p:sp>
    </p:spTree>
    <p:extLst>
      <p:ext uri="{BB962C8B-B14F-4D97-AF65-F5344CB8AC3E}">
        <p14:creationId xmlns:p14="http://schemas.microsoft.com/office/powerpoint/2010/main" val="241359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Listening Well:</a:t>
            </a:r>
          </a:p>
        </p:txBody>
      </p:sp>
      <p:sp>
        <p:nvSpPr>
          <p:cNvPr id="5" name="Content Placeholder 4"/>
          <p:cNvSpPr>
            <a:spLocks noGrp="1"/>
          </p:cNvSpPr>
          <p:nvPr>
            <p:ph idx="1"/>
          </p:nvPr>
        </p:nvSpPr>
        <p:spPr>
          <a:xfrm>
            <a:off x="2474912" y="1554957"/>
            <a:ext cx="8915400" cy="3777622"/>
          </a:xfrm>
        </p:spPr>
        <p:txBody>
          <a:bodyPr>
            <a:noAutofit/>
          </a:bodyPr>
          <a:lstStyle/>
          <a:p>
            <a:pPr lvl="1"/>
            <a:r>
              <a:rPr lang="en-AU" sz="3200" b="1" dirty="0"/>
              <a:t>Communicates:</a:t>
            </a:r>
            <a:r>
              <a:rPr lang="en-AU" sz="3200" dirty="0"/>
              <a:t> </a:t>
            </a:r>
          </a:p>
          <a:p>
            <a:pPr lvl="2"/>
            <a:r>
              <a:rPr lang="en-AU" sz="3000" dirty="0"/>
              <a:t>That you genuinely care about the person</a:t>
            </a:r>
          </a:p>
          <a:p>
            <a:pPr lvl="3"/>
            <a:r>
              <a:rPr lang="en-AU" sz="2800" dirty="0"/>
              <a:t>Demonstrates you are </a:t>
            </a:r>
            <a:r>
              <a:rPr lang="en-AU" sz="2800" i="1" dirty="0"/>
              <a:t>more concerned about the other person</a:t>
            </a:r>
            <a:r>
              <a:rPr lang="en-AU" sz="2800" dirty="0"/>
              <a:t> than ourselves (and our solutions)</a:t>
            </a:r>
          </a:p>
          <a:p>
            <a:pPr lvl="3"/>
            <a:r>
              <a:rPr lang="en-AU" sz="2800" dirty="0"/>
              <a:t>Demonstrates that we’re trying to </a:t>
            </a:r>
            <a:r>
              <a:rPr lang="en-AU" sz="2800" i="1" dirty="0"/>
              <a:t>understand them </a:t>
            </a:r>
            <a:r>
              <a:rPr lang="en-AU" sz="2800" dirty="0"/>
              <a:t>and their concerns &amp; the implications</a:t>
            </a:r>
          </a:p>
          <a:p>
            <a:pPr lvl="3"/>
            <a:r>
              <a:rPr lang="en-AU" sz="2800" dirty="0"/>
              <a:t>Demonstrates that we are willing to </a:t>
            </a:r>
            <a:r>
              <a:rPr lang="en-AU" sz="2800" i="1" dirty="0"/>
              <a:t>spend time</a:t>
            </a:r>
          </a:p>
          <a:p>
            <a:pPr lvl="1"/>
            <a:r>
              <a:rPr lang="en-AU" sz="3200" b="1" dirty="0"/>
              <a:t>Earns the right to speak</a:t>
            </a:r>
          </a:p>
          <a:p>
            <a:pPr lvl="2"/>
            <a:r>
              <a:rPr lang="en-AU" sz="3000" dirty="0"/>
              <a:t>The person knows you care and speak in Love.</a:t>
            </a:r>
          </a:p>
        </p:txBody>
      </p:sp>
    </p:spTree>
    <p:extLst>
      <p:ext uri="{BB962C8B-B14F-4D97-AF65-F5344CB8AC3E}">
        <p14:creationId xmlns:p14="http://schemas.microsoft.com/office/powerpoint/2010/main" val="35810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7EBA4-1F12-4A72-95AC-92E0B59EB974}"/>
              </a:ext>
            </a:extLst>
          </p:cNvPr>
          <p:cNvSpPr>
            <a:spLocks noGrp="1"/>
          </p:cNvSpPr>
          <p:nvPr>
            <p:ph type="title"/>
          </p:nvPr>
        </p:nvSpPr>
        <p:spPr/>
        <p:txBody>
          <a:bodyPr/>
          <a:lstStyle/>
          <a:p>
            <a:r>
              <a:rPr lang="en-AU" sz="5400" dirty="0">
                <a:ln w="0"/>
                <a:solidFill>
                  <a:schemeClr val="tx1">
                    <a:lumMod val="65000"/>
                    <a:lumOff val="35000"/>
                  </a:schemeClr>
                </a:solidFill>
                <a:effectLst>
                  <a:reflection blurRad="6350" stA="53000" endA="300" endPos="35500" dir="5400000" sy="-90000" algn="bl" rotWithShape="0"/>
                </a:effectLst>
              </a:rPr>
              <a:t>Responding Well</a:t>
            </a:r>
            <a:endParaRPr lang="en-AU" dirty="0"/>
          </a:p>
        </p:txBody>
      </p:sp>
      <p:sp>
        <p:nvSpPr>
          <p:cNvPr id="3" name="Content Placeholder 2">
            <a:extLst>
              <a:ext uri="{FF2B5EF4-FFF2-40B4-BE49-F238E27FC236}">
                <a16:creationId xmlns:a16="http://schemas.microsoft.com/office/drawing/2014/main" xmlns="" id="{0B9291E3-524E-4584-B289-D5FD67E085CF}"/>
              </a:ext>
            </a:extLst>
          </p:cNvPr>
          <p:cNvSpPr>
            <a:spLocks noGrp="1"/>
          </p:cNvSpPr>
          <p:nvPr>
            <p:ph idx="1"/>
          </p:nvPr>
        </p:nvSpPr>
        <p:spPr/>
        <p:txBody>
          <a:bodyPr>
            <a:normAutofit/>
          </a:bodyPr>
          <a:lstStyle/>
          <a:p>
            <a:r>
              <a:rPr lang="en-AU" sz="3600" dirty="0"/>
              <a:t>Is actually a part of listening</a:t>
            </a:r>
          </a:p>
          <a:p>
            <a:r>
              <a:rPr lang="en-AU" sz="3600" dirty="0"/>
              <a:t>The way we engage and listen to someone is a response</a:t>
            </a:r>
          </a:p>
          <a:p>
            <a:r>
              <a:rPr lang="en-AU" sz="3600" dirty="0"/>
              <a:t>What we communicate demonstrates that we’ve been listening…</a:t>
            </a:r>
          </a:p>
        </p:txBody>
      </p:sp>
    </p:spTree>
    <p:extLst>
      <p:ext uri="{BB962C8B-B14F-4D97-AF65-F5344CB8AC3E}">
        <p14:creationId xmlns:p14="http://schemas.microsoft.com/office/powerpoint/2010/main" val="343288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B4A7B-F49B-430B-A627-7E2FAAC0CB18}"/>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How not to Respond…</a:t>
            </a:r>
          </a:p>
        </p:txBody>
      </p:sp>
      <p:sp>
        <p:nvSpPr>
          <p:cNvPr id="3" name="Content Placeholder 2">
            <a:extLst>
              <a:ext uri="{FF2B5EF4-FFF2-40B4-BE49-F238E27FC236}">
                <a16:creationId xmlns:a16="http://schemas.microsoft.com/office/drawing/2014/main" xmlns="" id="{41DF686D-16F9-47DB-90A2-3738E469ACAC}"/>
              </a:ext>
            </a:extLst>
          </p:cNvPr>
          <p:cNvSpPr>
            <a:spLocks noGrp="1"/>
          </p:cNvSpPr>
          <p:nvPr>
            <p:ph idx="1"/>
          </p:nvPr>
        </p:nvSpPr>
        <p:spPr>
          <a:xfrm>
            <a:off x="3295789" y="1791727"/>
            <a:ext cx="7838376" cy="4564250"/>
          </a:xfrm>
        </p:spPr>
        <p:txBody>
          <a:bodyPr>
            <a:normAutofit/>
          </a:bodyPr>
          <a:lstStyle/>
          <a:p>
            <a:r>
              <a:rPr lang="en-AU" sz="3200" dirty="0"/>
              <a:t>Me…</a:t>
            </a:r>
          </a:p>
          <a:p>
            <a:r>
              <a:rPr lang="en-AU" sz="3200" dirty="0"/>
              <a:t>Facts…</a:t>
            </a:r>
          </a:p>
          <a:p>
            <a:r>
              <a:rPr lang="en-AU" sz="3200" dirty="0"/>
              <a:t>Clichés…</a:t>
            </a:r>
          </a:p>
          <a:p>
            <a:r>
              <a:rPr lang="en-AU" sz="3200" dirty="0"/>
              <a:t>Opinions…</a:t>
            </a:r>
          </a:p>
          <a:p>
            <a:r>
              <a:rPr lang="en-AU" sz="3200" dirty="0"/>
              <a:t>Questions out of curiosity…</a:t>
            </a:r>
          </a:p>
          <a:p>
            <a:pPr marL="0" indent="0">
              <a:buNone/>
            </a:pPr>
            <a:endParaRPr lang="en-AU" sz="3200" i="1" dirty="0"/>
          </a:p>
          <a:p>
            <a:pPr algn="r"/>
            <a:r>
              <a:rPr lang="en-AU" sz="1200" dirty="0" err="1"/>
              <a:t>Zagdanski</a:t>
            </a:r>
            <a:r>
              <a:rPr lang="en-AU" sz="1200" dirty="0"/>
              <a:t> D., </a:t>
            </a:r>
            <a:r>
              <a:rPr lang="en-AU" sz="1200" i="1" dirty="0"/>
              <a:t>Stuck for Words 2007? </a:t>
            </a:r>
          </a:p>
          <a:p>
            <a:pPr algn="r"/>
            <a:r>
              <a:rPr lang="en-AU" sz="1200" i="1" dirty="0"/>
              <a:t>Guthrie, N., (2017) What Grieving People Wish You Knew, </a:t>
            </a:r>
            <a:endParaRPr lang="en-AU" sz="1200" dirty="0"/>
          </a:p>
        </p:txBody>
      </p:sp>
    </p:spTree>
    <p:extLst>
      <p:ext uri="{BB962C8B-B14F-4D97-AF65-F5344CB8AC3E}">
        <p14:creationId xmlns:p14="http://schemas.microsoft.com/office/powerpoint/2010/main" val="343098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EC52E-8B1B-4C4F-AC13-5E1E6125730F}"/>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Responding with Empathy </a:t>
            </a:r>
          </a:p>
        </p:txBody>
      </p:sp>
      <p:sp>
        <p:nvSpPr>
          <p:cNvPr id="3" name="Content Placeholder 2">
            <a:extLst>
              <a:ext uri="{FF2B5EF4-FFF2-40B4-BE49-F238E27FC236}">
                <a16:creationId xmlns:a16="http://schemas.microsoft.com/office/drawing/2014/main" xmlns="" id="{0C77B796-D198-45AA-8A49-1ABBE54805E5}"/>
              </a:ext>
            </a:extLst>
          </p:cNvPr>
          <p:cNvSpPr>
            <a:spLocks noGrp="1"/>
          </p:cNvSpPr>
          <p:nvPr>
            <p:ph idx="1"/>
          </p:nvPr>
        </p:nvSpPr>
        <p:spPr/>
        <p:txBody>
          <a:bodyPr>
            <a:normAutofit/>
          </a:bodyPr>
          <a:lstStyle/>
          <a:p>
            <a:r>
              <a:rPr lang="en-AU" sz="3200" dirty="0"/>
              <a:t>What is empathy?</a:t>
            </a:r>
          </a:p>
          <a:p>
            <a:endParaRPr lang="en-AU" sz="3200" dirty="0"/>
          </a:p>
          <a:p>
            <a:endParaRPr lang="en-AU" sz="3200" dirty="0"/>
          </a:p>
          <a:p>
            <a:endParaRPr lang="en-AU" sz="3200" dirty="0"/>
          </a:p>
          <a:p>
            <a:endParaRPr lang="en-AU" sz="3200" dirty="0"/>
          </a:p>
          <a:p>
            <a:pPr marL="0" indent="0">
              <a:buNone/>
            </a:pPr>
            <a:endParaRPr lang="en-AU" sz="3200" dirty="0"/>
          </a:p>
          <a:p>
            <a:pPr marL="0" indent="0">
              <a:buNone/>
            </a:pPr>
            <a:endParaRPr lang="en-AU" sz="3200" dirty="0"/>
          </a:p>
          <a:p>
            <a:endParaRPr lang="en-AU" sz="2800" dirty="0"/>
          </a:p>
        </p:txBody>
      </p:sp>
    </p:spTree>
    <p:extLst>
      <p:ext uri="{BB962C8B-B14F-4D97-AF65-F5344CB8AC3E}">
        <p14:creationId xmlns:p14="http://schemas.microsoft.com/office/powerpoint/2010/main" val="1016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1B4AB2-B5EB-4438-9E2F-C263C759FCEB}"/>
              </a:ext>
            </a:extLst>
          </p:cNvPr>
          <p:cNvSpPr>
            <a:spLocks noGrp="1"/>
          </p:cNvSpPr>
          <p:nvPr>
            <p:ph type="title"/>
          </p:nvPr>
        </p:nvSpPr>
        <p:spPr>
          <a:xfrm>
            <a:off x="2081349" y="624110"/>
            <a:ext cx="9936480" cy="1280890"/>
          </a:xfrm>
        </p:spPr>
        <p:txBody>
          <a:bodyPr>
            <a:normAutofit fontScale="90000"/>
          </a:bodyPr>
          <a:lstStyle/>
          <a:p>
            <a:r>
              <a:rPr lang="en-AU" sz="5400" dirty="0">
                <a:ln w="0"/>
                <a:solidFill>
                  <a:schemeClr val="tx1">
                    <a:lumMod val="65000"/>
                    <a:lumOff val="35000"/>
                  </a:schemeClr>
                </a:solidFill>
                <a:effectLst>
                  <a:reflection blurRad="6350" stA="53000" endA="300" endPos="35500" dir="5400000" sy="-90000" algn="bl" rotWithShape="0"/>
                </a:effectLst>
              </a:rPr>
              <a:t>How can we respond with Empathy?</a:t>
            </a:r>
          </a:p>
        </p:txBody>
      </p:sp>
      <p:sp>
        <p:nvSpPr>
          <p:cNvPr id="3" name="Content Placeholder 2">
            <a:extLst>
              <a:ext uri="{FF2B5EF4-FFF2-40B4-BE49-F238E27FC236}">
                <a16:creationId xmlns:a16="http://schemas.microsoft.com/office/drawing/2014/main" xmlns="" id="{CBE038FB-4B57-43F1-86D4-7AC97E6DBA14}"/>
              </a:ext>
            </a:extLst>
          </p:cNvPr>
          <p:cNvSpPr>
            <a:spLocks noGrp="1"/>
          </p:cNvSpPr>
          <p:nvPr>
            <p:ph idx="1"/>
          </p:nvPr>
        </p:nvSpPr>
        <p:spPr>
          <a:xfrm>
            <a:off x="2589212" y="1905000"/>
            <a:ext cx="8915400" cy="3960021"/>
          </a:xfrm>
        </p:spPr>
        <p:txBody>
          <a:bodyPr>
            <a:normAutofit/>
          </a:bodyPr>
          <a:lstStyle/>
          <a:p>
            <a:r>
              <a:rPr lang="en-AU" sz="3200" dirty="0"/>
              <a:t>Recognising the emotional space and the meaning of it.</a:t>
            </a:r>
          </a:p>
          <a:p>
            <a:r>
              <a:rPr lang="en-AU" sz="3200" dirty="0"/>
              <a:t>Respond to the emotional component </a:t>
            </a:r>
          </a:p>
          <a:p>
            <a:pPr lvl="2"/>
            <a:r>
              <a:rPr lang="en-AU" sz="3200" dirty="0"/>
              <a:t>Name up the feeling</a:t>
            </a:r>
          </a:p>
          <a:p>
            <a:endParaRPr lang="en-AU" sz="3200" dirty="0"/>
          </a:p>
          <a:p>
            <a:r>
              <a:rPr lang="en-AU" sz="3200" dirty="0"/>
              <a:t>How will you practice this week?</a:t>
            </a:r>
          </a:p>
          <a:p>
            <a:endParaRPr lang="en-AU" sz="1400" dirty="0"/>
          </a:p>
        </p:txBody>
      </p:sp>
    </p:spTree>
    <p:extLst>
      <p:ext uri="{BB962C8B-B14F-4D97-AF65-F5344CB8AC3E}">
        <p14:creationId xmlns:p14="http://schemas.microsoft.com/office/powerpoint/2010/main" val="178720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73BA0-7CDC-4020-AACC-BE55F6B7D2FC}"/>
              </a:ext>
            </a:extLst>
          </p:cNvPr>
          <p:cNvSpPr>
            <a:spLocks noGrp="1"/>
          </p:cNvSpPr>
          <p:nvPr>
            <p:ph type="title"/>
          </p:nvPr>
        </p:nvSpPr>
        <p:spPr>
          <a:xfrm>
            <a:off x="1901952" y="365125"/>
            <a:ext cx="9314688" cy="1451483"/>
          </a:xfrm>
        </p:spPr>
        <p:txBody>
          <a:bodyPr>
            <a:noAutofit/>
          </a:bodyPr>
          <a:lstStyle/>
          <a:p>
            <a:pPr algn="ctr"/>
            <a:r>
              <a:rPr lang="en-AU" sz="6600" dirty="0">
                <a:ln w="0"/>
                <a:solidFill>
                  <a:schemeClr val="tx1">
                    <a:lumMod val="65000"/>
                    <a:lumOff val="35000"/>
                  </a:schemeClr>
                </a:solidFill>
                <a:effectLst>
                  <a:reflection blurRad="6350" stA="53000" endA="300" endPos="35500" dir="5400000" sy="-90000" algn="bl" rotWithShape="0"/>
                </a:effectLst>
                <a:latin typeface="Segoe UI Light" panose="020B0502040204020203" pitchFamily="34" charset="0"/>
              </a:rPr>
              <a:t>Pastoral Care Basics</a:t>
            </a:r>
          </a:p>
        </p:txBody>
      </p:sp>
      <p:sp>
        <p:nvSpPr>
          <p:cNvPr id="3" name="Content Placeholder 2">
            <a:extLst>
              <a:ext uri="{FF2B5EF4-FFF2-40B4-BE49-F238E27FC236}">
                <a16:creationId xmlns:a16="http://schemas.microsoft.com/office/drawing/2014/main" xmlns="" id="{A7BD51D7-5534-4E66-825D-A08C02801D4B}"/>
              </a:ext>
            </a:extLst>
          </p:cNvPr>
          <p:cNvSpPr>
            <a:spLocks noGrp="1"/>
          </p:cNvSpPr>
          <p:nvPr>
            <p:ph idx="1"/>
          </p:nvPr>
        </p:nvSpPr>
        <p:spPr>
          <a:xfrm>
            <a:off x="621792" y="2048255"/>
            <a:ext cx="11338560" cy="4281107"/>
          </a:xfrm>
        </p:spPr>
        <p:txBody>
          <a:bodyPr>
            <a:noAutofit/>
          </a:bodyPr>
          <a:lstStyle/>
          <a:p>
            <a:pPr marL="0" indent="0" algn="ctr">
              <a:buNone/>
            </a:pPr>
            <a:r>
              <a:rPr lang="en-AU" sz="4000" dirty="0">
                <a:solidFill>
                  <a:schemeClr val="bg1">
                    <a:lumMod val="50000"/>
                  </a:schemeClr>
                </a:solidFill>
                <a:latin typeface="Segoe UI Light" panose="020B0502040204020203" pitchFamily="34" charset="0"/>
              </a:rPr>
              <a:t>Why Pastoral Care?</a:t>
            </a:r>
          </a:p>
          <a:p>
            <a:pPr marL="0" indent="0" algn="ctr">
              <a:buNone/>
            </a:pPr>
            <a:r>
              <a:rPr lang="en-AU" sz="4000" dirty="0">
                <a:solidFill>
                  <a:schemeClr val="bg1">
                    <a:lumMod val="50000"/>
                  </a:schemeClr>
                </a:solidFill>
                <a:latin typeface="Segoe UI Light" panose="020B0502040204020203" pitchFamily="34" charset="0"/>
              </a:rPr>
              <a:t>C</a:t>
            </a:r>
            <a:r>
              <a:rPr lang="en-AU" sz="4000" dirty="0"/>
              <a:t>hristian Care</a:t>
            </a:r>
          </a:p>
          <a:p>
            <a:pPr marL="0" indent="0" algn="ctr">
              <a:buNone/>
            </a:pPr>
            <a:r>
              <a:rPr lang="en-AU" sz="4000" dirty="0">
                <a:solidFill>
                  <a:schemeClr val="bg1">
                    <a:lumMod val="50000"/>
                  </a:schemeClr>
                </a:solidFill>
                <a:latin typeface="Segoe UI Light" panose="020B0502040204020203" pitchFamily="34" charset="0"/>
              </a:rPr>
              <a:t>Skills 101</a:t>
            </a:r>
          </a:p>
          <a:p>
            <a:pPr marL="0" indent="0" algn="ctr">
              <a:buNone/>
            </a:pPr>
            <a:r>
              <a:rPr lang="en-AU" sz="4000" dirty="0">
                <a:solidFill>
                  <a:schemeClr val="bg1">
                    <a:lumMod val="50000"/>
                  </a:schemeClr>
                </a:solidFill>
                <a:latin typeface="Segoe UI Light" panose="020B0502040204020203" pitchFamily="34" charset="0"/>
              </a:rPr>
              <a:t>Presence &amp; Beyond</a:t>
            </a:r>
          </a:p>
          <a:p>
            <a:pPr marL="0" indent="0" algn="ctr">
              <a:buNone/>
            </a:pPr>
            <a:r>
              <a:rPr lang="en-AU" sz="4000" dirty="0"/>
              <a:t>Context</a:t>
            </a:r>
            <a:endParaRPr lang="en-AU" sz="4000" dirty="0">
              <a:solidFill>
                <a:schemeClr val="bg1">
                  <a:lumMod val="50000"/>
                </a:schemeClr>
              </a:solidFill>
              <a:latin typeface="Segoe UI Light" panose="020B0502040204020203" pitchFamily="34" charset="0"/>
            </a:endParaRPr>
          </a:p>
          <a:p>
            <a:pPr marL="0" indent="0" algn="ctr">
              <a:buNone/>
            </a:pPr>
            <a:r>
              <a:rPr lang="en-AU" sz="4000" dirty="0">
                <a:solidFill>
                  <a:schemeClr val="bg1">
                    <a:lumMod val="50000"/>
                  </a:schemeClr>
                </a:solidFill>
                <a:latin typeface="Segoe UI Light" panose="020B0502040204020203" pitchFamily="34" charset="0"/>
              </a:rPr>
              <a:t>Pathways</a:t>
            </a:r>
          </a:p>
        </p:txBody>
      </p:sp>
      <p:sp>
        <p:nvSpPr>
          <p:cNvPr id="4" name="Rounded Rectangle 3"/>
          <p:cNvSpPr/>
          <p:nvPr/>
        </p:nvSpPr>
        <p:spPr>
          <a:xfrm>
            <a:off x="3657601" y="4364836"/>
            <a:ext cx="5286702" cy="614358"/>
          </a:xfrm>
          <a:prstGeom prst="roundRect">
            <a:avLst/>
          </a:prstGeom>
          <a:solidFill>
            <a:schemeClr val="bg1">
              <a:lumMod val="75000"/>
              <a:alpha val="19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6459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73BA0-7CDC-4020-AACC-BE55F6B7D2FC}"/>
              </a:ext>
            </a:extLst>
          </p:cNvPr>
          <p:cNvSpPr>
            <a:spLocks noGrp="1"/>
          </p:cNvSpPr>
          <p:nvPr>
            <p:ph type="title"/>
          </p:nvPr>
        </p:nvSpPr>
        <p:spPr>
          <a:xfrm>
            <a:off x="1901952" y="365125"/>
            <a:ext cx="9314688" cy="1451483"/>
          </a:xfrm>
        </p:spPr>
        <p:txBody>
          <a:bodyPr>
            <a:noAutofit/>
          </a:bodyPr>
          <a:lstStyle/>
          <a:p>
            <a:pPr algn="ctr"/>
            <a:r>
              <a:rPr lang="en-AU" sz="6600" dirty="0">
                <a:ln w="0"/>
                <a:solidFill>
                  <a:schemeClr val="tx1">
                    <a:lumMod val="65000"/>
                    <a:lumOff val="35000"/>
                  </a:schemeClr>
                </a:solidFill>
                <a:effectLst>
                  <a:reflection blurRad="6350" stA="53000" endA="300" endPos="35500" dir="5400000" sy="-90000" algn="bl" rotWithShape="0"/>
                </a:effectLst>
                <a:latin typeface="Segoe UI Light" panose="020B0502040204020203" pitchFamily="34" charset="0"/>
              </a:rPr>
              <a:t>Pastoral Care Basics</a:t>
            </a:r>
          </a:p>
        </p:txBody>
      </p:sp>
      <p:sp>
        <p:nvSpPr>
          <p:cNvPr id="3" name="Content Placeholder 2">
            <a:extLst>
              <a:ext uri="{FF2B5EF4-FFF2-40B4-BE49-F238E27FC236}">
                <a16:creationId xmlns:a16="http://schemas.microsoft.com/office/drawing/2014/main" xmlns="" id="{A7BD51D7-5534-4E66-825D-A08C02801D4B}"/>
              </a:ext>
            </a:extLst>
          </p:cNvPr>
          <p:cNvSpPr>
            <a:spLocks noGrp="1"/>
          </p:cNvSpPr>
          <p:nvPr>
            <p:ph idx="1"/>
          </p:nvPr>
        </p:nvSpPr>
        <p:spPr>
          <a:xfrm>
            <a:off x="621792" y="2076831"/>
            <a:ext cx="11338560" cy="4281107"/>
          </a:xfrm>
        </p:spPr>
        <p:txBody>
          <a:bodyPr>
            <a:noAutofit/>
          </a:bodyPr>
          <a:lstStyle/>
          <a:p>
            <a:pPr marL="0" indent="0" algn="ctr">
              <a:buNone/>
            </a:pPr>
            <a:r>
              <a:rPr lang="en-AU" sz="4000" dirty="0">
                <a:solidFill>
                  <a:schemeClr val="bg1">
                    <a:lumMod val="50000"/>
                  </a:schemeClr>
                </a:solidFill>
                <a:latin typeface="Segoe UI Light" panose="020B0502040204020203" pitchFamily="34" charset="0"/>
              </a:rPr>
              <a:t>Why Pastoral Care?</a:t>
            </a:r>
          </a:p>
          <a:p>
            <a:pPr marL="0" indent="0" algn="ctr">
              <a:buNone/>
            </a:pPr>
            <a:r>
              <a:rPr lang="en-AU" sz="4000" dirty="0">
                <a:solidFill>
                  <a:schemeClr val="bg1">
                    <a:lumMod val="50000"/>
                  </a:schemeClr>
                </a:solidFill>
                <a:latin typeface="Segoe UI Light" panose="020B0502040204020203" pitchFamily="34" charset="0"/>
              </a:rPr>
              <a:t>C</a:t>
            </a:r>
            <a:r>
              <a:rPr lang="en-AU" sz="4000" dirty="0"/>
              <a:t>hristian Care</a:t>
            </a:r>
          </a:p>
          <a:p>
            <a:pPr marL="0" indent="0" algn="ctr">
              <a:buNone/>
            </a:pPr>
            <a:r>
              <a:rPr lang="en-AU" sz="4000" dirty="0">
                <a:solidFill>
                  <a:schemeClr val="bg1">
                    <a:lumMod val="50000"/>
                  </a:schemeClr>
                </a:solidFill>
                <a:latin typeface="Segoe UI Light" panose="020B0502040204020203" pitchFamily="34" charset="0"/>
              </a:rPr>
              <a:t>Skills 101</a:t>
            </a:r>
          </a:p>
          <a:p>
            <a:pPr marL="0" indent="0" algn="ctr">
              <a:buNone/>
            </a:pPr>
            <a:r>
              <a:rPr lang="en-AU" sz="4000" dirty="0">
                <a:solidFill>
                  <a:schemeClr val="bg1">
                    <a:lumMod val="50000"/>
                  </a:schemeClr>
                </a:solidFill>
                <a:latin typeface="Segoe UI Light" panose="020B0502040204020203" pitchFamily="34" charset="0"/>
              </a:rPr>
              <a:t>Presence &amp; Beyond</a:t>
            </a:r>
          </a:p>
          <a:p>
            <a:pPr marL="0" indent="0" algn="ctr">
              <a:buNone/>
            </a:pPr>
            <a:r>
              <a:rPr lang="en-AU" sz="4000" dirty="0">
                <a:solidFill>
                  <a:schemeClr val="bg1">
                    <a:lumMod val="50000"/>
                  </a:schemeClr>
                </a:solidFill>
                <a:latin typeface="Segoe UI Light" panose="020B0502040204020203" pitchFamily="34" charset="0"/>
              </a:rPr>
              <a:t>Context</a:t>
            </a:r>
          </a:p>
          <a:p>
            <a:pPr marL="0" indent="0" algn="ctr">
              <a:buNone/>
            </a:pPr>
            <a:r>
              <a:rPr lang="en-AU" sz="4000" dirty="0"/>
              <a:t>Pathways</a:t>
            </a:r>
            <a:endParaRPr lang="en-AU" sz="4000" dirty="0">
              <a:solidFill>
                <a:schemeClr val="bg1">
                  <a:lumMod val="50000"/>
                </a:schemeClr>
              </a:solidFill>
              <a:latin typeface="Segoe UI Light" panose="020B0502040204020203" pitchFamily="34" charset="0"/>
            </a:endParaRPr>
          </a:p>
        </p:txBody>
      </p:sp>
      <p:sp>
        <p:nvSpPr>
          <p:cNvPr id="4" name="Rounded Rectangle 3"/>
          <p:cNvSpPr/>
          <p:nvPr/>
        </p:nvSpPr>
        <p:spPr>
          <a:xfrm>
            <a:off x="4149451" y="2121694"/>
            <a:ext cx="4283242" cy="607219"/>
          </a:xfrm>
          <a:prstGeom prst="roundRect">
            <a:avLst/>
          </a:prstGeom>
          <a:solidFill>
            <a:schemeClr val="bg1">
              <a:lumMod val="75000"/>
              <a:alpha val="19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3666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0EF9DD-F24E-48F2-BFC1-8F5227AF3BA9}"/>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A Ministry of ‘Presence’</a:t>
            </a:r>
          </a:p>
        </p:txBody>
      </p:sp>
      <p:sp>
        <p:nvSpPr>
          <p:cNvPr id="3" name="Content Placeholder 2">
            <a:extLst>
              <a:ext uri="{FF2B5EF4-FFF2-40B4-BE49-F238E27FC236}">
                <a16:creationId xmlns:a16="http://schemas.microsoft.com/office/drawing/2014/main" xmlns="" id="{99E5B034-D8AE-4B5C-842A-6E74C8B7F1D7}"/>
              </a:ext>
            </a:extLst>
          </p:cNvPr>
          <p:cNvSpPr>
            <a:spLocks noGrp="1"/>
          </p:cNvSpPr>
          <p:nvPr>
            <p:ph idx="1"/>
          </p:nvPr>
        </p:nvSpPr>
        <p:spPr/>
        <p:txBody>
          <a:bodyPr/>
          <a:lstStyle/>
          <a:p>
            <a:r>
              <a:rPr lang="en-AU" sz="3200" dirty="0"/>
              <a:t>Being ‘Present’ really means…?</a:t>
            </a:r>
          </a:p>
          <a:p>
            <a:endParaRPr lang="en-AU" sz="3200" dirty="0"/>
          </a:p>
          <a:p>
            <a:r>
              <a:rPr lang="en-AU" sz="3200" dirty="0"/>
              <a:t>How will you be more intentional in being ‘present’ in your pastoral encounters?</a:t>
            </a:r>
          </a:p>
        </p:txBody>
      </p:sp>
    </p:spTree>
    <p:extLst>
      <p:ext uri="{BB962C8B-B14F-4D97-AF65-F5344CB8AC3E}">
        <p14:creationId xmlns:p14="http://schemas.microsoft.com/office/powerpoint/2010/main" val="390035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0972F6-0920-4974-BAE6-8B4CBD75DB58}"/>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Beyond Presence</a:t>
            </a:r>
          </a:p>
        </p:txBody>
      </p:sp>
      <p:sp>
        <p:nvSpPr>
          <p:cNvPr id="3" name="Content Placeholder 2">
            <a:extLst>
              <a:ext uri="{FF2B5EF4-FFF2-40B4-BE49-F238E27FC236}">
                <a16:creationId xmlns:a16="http://schemas.microsoft.com/office/drawing/2014/main" xmlns="" id="{7BCE313F-89F1-46DA-839F-704D49A09351}"/>
              </a:ext>
            </a:extLst>
          </p:cNvPr>
          <p:cNvSpPr>
            <a:spLocks noGrp="1"/>
          </p:cNvSpPr>
          <p:nvPr>
            <p:ph idx="1"/>
          </p:nvPr>
        </p:nvSpPr>
        <p:spPr/>
        <p:txBody>
          <a:bodyPr>
            <a:normAutofit fontScale="85000" lnSpcReduction="20000"/>
          </a:bodyPr>
          <a:lstStyle/>
          <a:p>
            <a:r>
              <a:rPr lang="en-AU" sz="3200" dirty="0"/>
              <a:t>Sit with the pain and the uncomfortable and your own helplessness</a:t>
            </a:r>
          </a:p>
          <a:p>
            <a:r>
              <a:rPr lang="en-AU" sz="3200" dirty="0"/>
              <a:t>Focus on the person, not the problem</a:t>
            </a:r>
          </a:p>
          <a:p>
            <a:pPr lvl="1"/>
            <a:r>
              <a:rPr lang="en-AU" sz="3000" dirty="0"/>
              <a:t>Resist the urge to fix things</a:t>
            </a:r>
          </a:p>
          <a:p>
            <a:endParaRPr lang="en-AU" sz="3200" dirty="0"/>
          </a:p>
          <a:p>
            <a:r>
              <a:rPr lang="en-AU" sz="3200" dirty="0"/>
              <a:t>Be Ready to Read the Bible and Pray – But Ask first</a:t>
            </a:r>
          </a:p>
          <a:p>
            <a:r>
              <a:rPr lang="en-AU" sz="3200" dirty="0"/>
              <a:t>Ritual</a:t>
            </a:r>
          </a:p>
          <a:p>
            <a:r>
              <a:rPr lang="en-AU" sz="3200" dirty="0"/>
              <a:t>Practical Pastoral Care</a:t>
            </a:r>
          </a:p>
        </p:txBody>
      </p:sp>
      <p:sp>
        <p:nvSpPr>
          <p:cNvPr id="4" name="Rectangle 3">
            <a:extLst>
              <a:ext uri="{FF2B5EF4-FFF2-40B4-BE49-F238E27FC236}">
                <a16:creationId xmlns:a16="http://schemas.microsoft.com/office/drawing/2014/main" xmlns="" id="{06AE5C15-E67E-4F4D-A7D1-F90DF05CE703}"/>
              </a:ext>
            </a:extLst>
          </p:cNvPr>
          <p:cNvSpPr/>
          <p:nvPr/>
        </p:nvSpPr>
        <p:spPr>
          <a:xfrm>
            <a:off x="4284617" y="6040624"/>
            <a:ext cx="7733211" cy="338554"/>
          </a:xfrm>
          <a:prstGeom prst="rect">
            <a:avLst/>
          </a:prstGeom>
        </p:spPr>
        <p:txBody>
          <a:bodyPr wrap="square">
            <a:spAutoFit/>
          </a:bodyPr>
          <a:lstStyle/>
          <a:p>
            <a:pPr algn="r"/>
            <a:r>
              <a:rPr lang="en-AU" sz="1600" i="1" dirty="0">
                <a:solidFill>
                  <a:schemeClr val="bg1">
                    <a:lumMod val="50000"/>
                  </a:schemeClr>
                </a:solidFill>
                <a:latin typeface="Segoe UI Light" panose="020B0502040204020203" pitchFamily="34" charset="0"/>
                <a:cs typeface="Segoe UI Light" panose="020B0502040204020203" pitchFamily="34" charset="0"/>
              </a:rPr>
              <a:t>Sims S., (2016) Together through the Storm </a:t>
            </a:r>
            <a:r>
              <a:rPr lang="en-AU" sz="1600" dirty="0">
                <a:solidFill>
                  <a:schemeClr val="bg1">
                    <a:lumMod val="50000"/>
                  </a:schemeClr>
                </a:solidFill>
                <a:latin typeface="Segoe UI Light" panose="020B0502040204020203" pitchFamily="34" charset="0"/>
                <a:cs typeface="Segoe UI Light" panose="020B0502040204020203" pitchFamily="34" charset="0"/>
              </a:rPr>
              <a:t>Mathias Media, Sydney p65</a:t>
            </a:r>
            <a:endParaRPr lang="en-AU" sz="3200" dirty="0">
              <a:solidFill>
                <a:schemeClr val="bg1">
                  <a:lumMod val="50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96586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3FDCEA-EBDF-4BF1-AD50-2D821C8A8DB1}"/>
              </a:ext>
            </a:extLst>
          </p:cNvPr>
          <p:cNvSpPr>
            <a:spLocks noGrp="1"/>
          </p:cNvSpPr>
          <p:nvPr>
            <p:ph type="title"/>
          </p:nvPr>
        </p:nvSpPr>
        <p:spPr/>
        <p:txBody>
          <a:bodyPr/>
          <a:lstStyle/>
          <a:p>
            <a:r>
              <a:rPr lang="en-AU" dirty="0">
                <a:ln w="0"/>
                <a:solidFill>
                  <a:schemeClr val="tx1">
                    <a:lumMod val="65000"/>
                    <a:lumOff val="35000"/>
                  </a:schemeClr>
                </a:solidFill>
                <a:effectLst>
                  <a:reflection blurRad="6350" stA="53000" endA="300" endPos="35500" dir="5400000" sy="-90000" algn="bl" rotWithShape="0"/>
                </a:effectLst>
              </a:rPr>
              <a:t>Reading the Bible</a:t>
            </a:r>
            <a:endParaRPr lang="en-AU" dirty="0"/>
          </a:p>
        </p:txBody>
      </p:sp>
      <p:sp>
        <p:nvSpPr>
          <p:cNvPr id="3" name="Content Placeholder 2">
            <a:extLst>
              <a:ext uri="{FF2B5EF4-FFF2-40B4-BE49-F238E27FC236}">
                <a16:creationId xmlns:a16="http://schemas.microsoft.com/office/drawing/2014/main" xmlns="" id="{A9A20502-3E62-498B-BD75-CA891F3B6948}"/>
              </a:ext>
            </a:extLst>
          </p:cNvPr>
          <p:cNvSpPr>
            <a:spLocks noGrp="1"/>
          </p:cNvSpPr>
          <p:nvPr>
            <p:ph idx="1"/>
          </p:nvPr>
        </p:nvSpPr>
        <p:spPr>
          <a:xfrm>
            <a:off x="2592925" y="1476374"/>
            <a:ext cx="8915400" cy="5210175"/>
          </a:xfrm>
        </p:spPr>
        <p:txBody>
          <a:bodyPr>
            <a:normAutofit/>
          </a:bodyPr>
          <a:lstStyle/>
          <a:p>
            <a:r>
              <a:rPr lang="en-AU" sz="2000" dirty="0"/>
              <a:t>Romans 15:4</a:t>
            </a:r>
          </a:p>
          <a:p>
            <a:r>
              <a:rPr lang="en-AU" sz="2000" i="1" dirty="0"/>
              <a:t>“While it can be helpful to share memorised verses, read the bible, or sensitively remind someone who’s hurting that God cares about their struggles, it’s important to choose the right moment. A personal relationship with God doesn’t exempt us from experiencing pain, sorrow and grief, and these feelings can be overwhelming…. You can use scripture wisely in your conversations once you’ve understood how the other person interprets their current situation” (Sims, 113)</a:t>
            </a:r>
          </a:p>
          <a:p>
            <a:endParaRPr lang="en-AU" sz="2000" dirty="0"/>
          </a:p>
          <a:p>
            <a:r>
              <a:rPr lang="en-AU" sz="2000" dirty="0"/>
              <a:t>Use passages that speak to the persons current situation and feelings and then </a:t>
            </a:r>
            <a:r>
              <a:rPr lang="en-AU" sz="2000" i="1" dirty="0"/>
              <a:t>“passages that reassure us of God’s love for us in Christ and the promise of his presence with us”</a:t>
            </a:r>
            <a:r>
              <a:rPr lang="en-AU" sz="2000" dirty="0"/>
              <a:t>.</a:t>
            </a:r>
            <a:r>
              <a:rPr lang="en-AU" sz="2000" i="1" dirty="0"/>
              <a:t> (Sims, 113)</a:t>
            </a:r>
          </a:p>
          <a:p>
            <a:endParaRPr lang="en-AU" dirty="0"/>
          </a:p>
        </p:txBody>
      </p:sp>
    </p:spTree>
    <p:extLst>
      <p:ext uri="{BB962C8B-B14F-4D97-AF65-F5344CB8AC3E}">
        <p14:creationId xmlns:p14="http://schemas.microsoft.com/office/powerpoint/2010/main" val="194047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030802-0003-4C22-8BDD-CE13310E90B1}"/>
              </a:ext>
            </a:extLst>
          </p:cNvPr>
          <p:cNvSpPr>
            <a:spLocks noGrp="1"/>
          </p:cNvSpPr>
          <p:nvPr>
            <p:ph type="title"/>
          </p:nvPr>
        </p:nvSpPr>
        <p:spPr/>
        <p:txBody>
          <a:bodyPr/>
          <a:lstStyle/>
          <a:p>
            <a:r>
              <a:rPr lang="en-AU" dirty="0">
                <a:ln w="0"/>
                <a:solidFill>
                  <a:schemeClr val="tx1">
                    <a:lumMod val="65000"/>
                    <a:lumOff val="35000"/>
                  </a:schemeClr>
                </a:solidFill>
                <a:effectLst>
                  <a:reflection blurRad="6350" stA="53000" endA="300" endPos="35500" dir="5400000" sy="-90000" algn="bl" rotWithShape="0"/>
                </a:effectLst>
              </a:rPr>
              <a:t>Prayer</a:t>
            </a:r>
            <a:endParaRPr lang="en-AU" dirty="0"/>
          </a:p>
        </p:txBody>
      </p:sp>
      <p:sp>
        <p:nvSpPr>
          <p:cNvPr id="3" name="Content Placeholder 2">
            <a:extLst>
              <a:ext uri="{FF2B5EF4-FFF2-40B4-BE49-F238E27FC236}">
                <a16:creationId xmlns:a16="http://schemas.microsoft.com/office/drawing/2014/main" xmlns="" id="{2EF6ACC8-CC9E-443F-A170-74DEA055507E}"/>
              </a:ext>
            </a:extLst>
          </p:cNvPr>
          <p:cNvSpPr>
            <a:spLocks noGrp="1"/>
          </p:cNvSpPr>
          <p:nvPr>
            <p:ph idx="1"/>
          </p:nvPr>
        </p:nvSpPr>
        <p:spPr/>
        <p:txBody>
          <a:bodyPr>
            <a:normAutofit/>
          </a:bodyPr>
          <a:lstStyle/>
          <a:p>
            <a:r>
              <a:rPr lang="en-AU" sz="2800" dirty="0"/>
              <a:t>Be ready to Pray!</a:t>
            </a:r>
          </a:p>
          <a:p>
            <a:r>
              <a:rPr lang="en-AU" sz="2800" dirty="0"/>
              <a:t>Always ask what you can pray for / about?</a:t>
            </a:r>
          </a:p>
          <a:p>
            <a:pPr lvl="1"/>
            <a:r>
              <a:rPr lang="en-AU" sz="2600" dirty="0"/>
              <a:t>This will give you insight </a:t>
            </a:r>
          </a:p>
          <a:p>
            <a:pPr lvl="1"/>
            <a:r>
              <a:rPr lang="en-AU" sz="2600" dirty="0"/>
              <a:t>This will give them insight</a:t>
            </a:r>
          </a:p>
          <a:p>
            <a:endParaRPr lang="en-AU" sz="2800" dirty="0"/>
          </a:p>
        </p:txBody>
      </p:sp>
    </p:spTree>
    <p:extLst>
      <p:ext uri="{BB962C8B-B14F-4D97-AF65-F5344CB8AC3E}">
        <p14:creationId xmlns:p14="http://schemas.microsoft.com/office/powerpoint/2010/main" val="66743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9679"/>
          </a:xfrm>
        </p:spPr>
        <p:txBody>
          <a:bodyPr/>
          <a:lstStyle/>
          <a:p>
            <a:r>
              <a:rPr lang="en-AU" dirty="0">
                <a:ln w="0"/>
                <a:solidFill>
                  <a:schemeClr val="tx1">
                    <a:lumMod val="65000"/>
                    <a:lumOff val="35000"/>
                  </a:schemeClr>
                </a:solidFill>
                <a:effectLst>
                  <a:reflection blurRad="6350" stA="53000" endA="300" endPos="35500" dir="5400000" sy="-90000" algn="bl" rotWithShape="0"/>
                </a:effectLst>
              </a:rPr>
              <a:t>Practical Pastoral Care </a:t>
            </a:r>
            <a:endParaRPr lang="en-AU" dirty="0"/>
          </a:p>
        </p:txBody>
      </p:sp>
      <p:sp>
        <p:nvSpPr>
          <p:cNvPr id="3" name="Content Placeholder 2"/>
          <p:cNvSpPr>
            <a:spLocks noGrp="1"/>
          </p:cNvSpPr>
          <p:nvPr>
            <p:ph idx="1"/>
          </p:nvPr>
        </p:nvSpPr>
        <p:spPr>
          <a:xfrm>
            <a:off x="2589212" y="1427747"/>
            <a:ext cx="8915400" cy="5005137"/>
          </a:xfrm>
        </p:spPr>
        <p:txBody>
          <a:bodyPr>
            <a:normAutofit/>
          </a:bodyPr>
          <a:lstStyle/>
          <a:p>
            <a:r>
              <a:rPr lang="en-AU" sz="2800" dirty="0"/>
              <a:t>Practical Pastoral care is an expression of Christian Care / love</a:t>
            </a:r>
          </a:p>
          <a:p>
            <a:pPr lvl="1"/>
            <a:r>
              <a:rPr lang="en-AU" sz="2400" dirty="0"/>
              <a:t>Meals, babysitting, grocery shopping, providing transport</a:t>
            </a:r>
          </a:p>
          <a:p>
            <a:pPr lvl="1"/>
            <a:r>
              <a:rPr lang="en-AU" sz="2400" dirty="0"/>
              <a:t>Sending flowers or gifts</a:t>
            </a:r>
          </a:p>
          <a:p>
            <a:pPr lvl="1"/>
            <a:r>
              <a:rPr lang="en-AU" sz="2400" dirty="0"/>
              <a:t>Maintain Contact by phone, text, email, cards, social media</a:t>
            </a:r>
          </a:p>
          <a:p>
            <a:pPr lvl="1"/>
            <a:r>
              <a:rPr lang="en-AU" sz="2400" dirty="0"/>
              <a:t>Information or assistance in contacting professional care provider</a:t>
            </a:r>
          </a:p>
          <a:p>
            <a:pPr lvl="1"/>
            <a:r>
              <a:rPr lang="en-AU" sz="2400" dirty="0"/>
              <a:t>Intentionally getting to church earlier / later to encourage others</a:t>
            </a:r>
          </a:p>
          <a:p>
            <a:pPr lvl="1"/>
            <a:r>
              <a:rPr lang="en-AU" sz="2400" dirty="0"/>
              <a:t>Meeting one to one for coffee / lunch / desert</a:t>
            </a:r>
          </a:p>
        </p:txBody>
      </p:sp>
    </p:spTree>
    <p:extLst>
      <p:ext uri="{BB962C8B-B14F-4D97-AF65-F5344CB8AC3E}">
        <p14:creationId xmlns:p14="http://schemas.microsoft.com/office/powerpoint/2010/main" val="1619840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73BA0-7CDC-4020-AACC-BE55F6B7D2FC}"/>
              </a:ext>
            </a:extLst>
          </p:cNvPr>
          <p:cNvSpPr>
            <a:spLocks noGrp="1"/>
          </p:cNvSpPr>
          <p:nvPr>
            <p:ph type="title"/>
          </p:nvPr>
        </p:nvSpPr>
        <p:spPr>
          <a:xfrm>
            <a:off x="1901952" y="365125"/>
            <a:ext cx="9314688" cy="1451483"/>
          </a:xfrm>
        </p:spPr>
        <p:txBody>
          <a:bodyPr>
            <a:noAutofit/>
          </a:bodyPr>
          <a:lstStyle/>
          <a:p>
            <a:pPr algn="ctr"/>
            <a:r>
              <a:rPr lang="en-AU" sz="6600" dirty="0">
                <a:ln w="0"/>
                <a:solidFill>
                  <a:schemeClr val="tx1">
                    <a:lumMod val="65000"/>
                    <a:lumOff val="35000"/>
                  </a:schemeClr>
                </a:solidFill>
                <a:effectLst>
                  <a:reflection blurRad="6350" stA="53000" endA="300" endPos="35500" dir="5400000" sy="-90000" algn="bl" rotWithShape="0"/>
                </a:effectLst>
                <a:latin typeface="Segoe UI Light" panose="020B0502040204020203" pitchFamily="34" charset="0"/>
              </a:rPr>
              <a:t>Pastoral Care Basics</a:t>
            </a:r>
          </a:p>
        </p:txBody>
      </p:sp>
      <p:sp>
        <p:nvSpPr>
          <p:cNvPr id="3" name="Content Placeholder 2">
            <a:extLst>
              <a:ext uri="{FF2B5EF4-FFF2-40B4-BE49-F238E27FC236}">
                <a16:creationId xmlns:a16="http://schemas.microsoft.com/office/drawing/2014/main" xmlns="" id="{A7BD51D7-5534-4E66-825D-A08C02801D4B}"/>
              </a:ext>
            </a:extLst>
          </p:cNvPr>
          <p:cNvSpPr>
            <a:spLocks noGrp="1"/>
          </p:cNvSpPr>
          <p:nvPr>
            <p:ph idx="1"/>
          </p:nvPr>
        </p:nvSpPr>
        <p:spPr>
          <a:xfrm>
            <a:off x="621792" y="2048255"/>
            <a:ext cx="11338560" cy="4281107"/>
          </a:xfrm>
        </p:spPr>
        <p:txBody>
          <a:bodyPr>
            <a:noAutofit/>
          </a:bodyPr>
          <a:lstStyle/>
          <a:p>
            <a:pPr marL="0" indent="0" algn="ctr">
              <a:buNone/>
            </a:pPr>
            <a:r>
              <a:rPr lang="en-AU" sz="4000" dirty="0">
                <a:solidFill>
                  <a:schemeClr val="bg1">
                    <a:lumMod val="50000"/>
                  </a:schemeClr>
                </a:solidFill>
                <a:latin typeface="Segoe UI Light" panose="020B0502040204020203" pitchFamily="34" charset="0"/>
              </a:rPr>
              <a:t>Why Pastoral Care?</a:t>
            </a:r>
          </a:p>
          <a:p>
            <a:pPr marL="0" indent="0" algn="ctr">
              <a:buNone/>
            </a:pPr>
            <a:r>
              <a:rPr lang="en-AU" sz="4000" dirty="0">
                <a:solidFill>
                  <a:schemeClr val="bg1">
                    <a:lumMod val="50000"/>
                  </a:schemeClr>
                </a:solidFill>
                <a:latin typeface="Segoe UI Light" panose="020B0502040204020203" pitchFamily="34" charset="0"/>
              </a:rPr>
              <a:t>C</a:t>
            </a:r>
            <a:r>
              <a:rPr lang="en-AU" sz="4000" dirty="0"/>
              <a:t>hristian Care</a:t>
            </a:r>
          </a:p>
          <a:p>
            <a:pPr marL="0" indent="0" algn="ctr">
              <a:buNone/>
            </a:pPr>
            <a:r>
              <a:rPr lang="en-AU" sz="4000" dirty="0">
                <a:solidFill>
                  <a:schemeClr val="bg1">
                    <a:lumMod val="50000"/>
                  </a:schemeClr>
                </a:solidFill>
                <a:latin typeface="Segoe UI Light" panose="020B0502040204020203" pitchFamily="34" charset="0"/>
              </a:rPr>
              <a:t>Skills 101</a:t>
            </a:r>
          </a:p>
          <a:p>
            <a:pPr marL="0" indent="0" algn="ctr">
              <a:buNone/>
            </a:pPr>
            <a:r>
              <a:rPr lang="en-AU" sz="4000" dirty="0">
                <a:solidFill>
                  <a:schemeClr val="bg1">
                    <a:lumMod val="50000"/>
                  </a:schemeClr>
                </a:solidFill>
                <a:latin typeface="Segoe UI Light" panose="020B0502040204020203" pitchFamily="34" charset="0"/>
              </a:rPr>
              <a:t>Presence &amp; Beyond</a:t>
            </a:r>
          </a:p>
          <a:p>
            <a:pPr marL="0" indent="0" algn="ctr">
              <a:buNone/>
            </a:pPr>
            <a:r>
              <a:rPr lang="en-AU" sz="4000" dirty="0"/>
              <a:t>Context</a:t>
            </a:r>
            <a:endParaRPr lang="en-AU" sz="4000" dirty="0">
              <a:solidFill>
                <a:schemeClr val="bg1">
                  <a:lumMod val="50000"/>
                </a:schemeClr>
              </a:solidFill>
              <a:latin typeface="Segoe UI Light" panose="020B0502040204020203" pitchFamily="34" charset="0"/>
            </a:endParaRPr>
          </a:p>
          <a:p>
            <a:pPr marL="0" indent="0" algn="ctr">
              <a:buNone/>
            </a:pPr>
            <a:r>
              <a:rPr lang="en-AU" sz="4000" dirty="0">
                <a:solidFill>
                  <a:schemeClr val="bg1">
                    <a:lumMod val="50000"/>
                  </a:schemeClr>
                </a:solidFill>
                <a:latin typeface="Segoe UI Light" panose="020B0502040204020203" pitchFamily="34" charset="0"/>
              </a:rPr>
              <a:t>Pathways</a:t>
            </a:r>
          </a:p>
        </p:txBody>
      </p:sp>
      <p:sp>
        <p:nvSpPr>
          <p:cNvPr id="4" name="Rounded Rectangle 3"/>
          <p:cNvSpPr/>
          <p:nvPr/>
        </p:nvSpPr>
        <p:spPr>
          <a:xfrm>
            <a:off x="5229224" y="5058518"/>
            <a:ext cx="2114551" cy="613620"/>
          </a:xfrm>
          <a:prstGeom prst="roundRect">
            <a:avLst/>
          </a:prstGeom>
          <a:solidFill>
            <a:schemeClr val="bg1">
              <a:lumMod val="75000"/>
              <a:alpha val="19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4653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6AC44A-9F11-4157-A262-2F17352D23C7}"/>
              </a:ext>
            </a:extLst>
          </p:cNvPr>
          <p:cNvSpPr>
            <a:spLocks noGrp="1"/>
          </p:cNvSpPr>
          <p:nvPr>
            <p:ph type="title"/>
          </p:nvPr>
        </p:nvSpPr>
        <p:spPr>
          <a:xfrm>
            <a:off x="2107407" y="624110"/>
            <a:ext cx="9913144" cy="1280890"/>
          </a:xfrm>
        </p:spPr>
        <p:txBody>
          <a:bodyPr>
            <a:noAutofit/>
          </a:bodyPr>
          <a:lstStyle/>
          <a:p>
            <a:r>
              <a:rPr lang="en-AU" sz="4800" dirty="0">
                <a:ln w="0"/>
                <a:solidFill>
                  <a:schemeClr val="tx1">
                    <a:lumMod val="65000"/>
                    <a:lumOff val="35000"/>
                  </a:schemeClr>
                </a:solidFill>
                <a:effectLst>
                  <a:reflection blurRad="6350" stA="53000" endA="300" endPos="35500" dir="5400000" sy="-90000" algn="bl" rotWithShape="0"/>
                </a:effectLst>
              </a:rPr>
              <a:t>Contexts</a:t>
            </a:r>
            <a:endParaRPr lang="en-AU" sz="6000" dirty="0">
              <a:ln w="0"/>
              <a:solidFill>
                <a:schemeClr val="tx1">
                  <a:lumMod val="65000"/>
                  <a:lumOff val="35000"/>
                </a:schemeClr>
              </a:solidFill>
              <a:effectLst>
                <a:reflection blurRad="6350" stA="53000" endA="300" endPos="35500" dir="5400000" sy="-90000" algn="bl" rotWithShape="0"/>
              </a:effectLst>
            </a:endParaRPr>
          </a:p>
        </p:txBody>
      </p:sp>
      <p:sp>
        <p:nvSpPr>
          <p:cNvPr id="3" name="Content Placeholder 2">
            <a:extLst>
              <a:ext uri="{FF2B5EF4-FFF2-40B4-BE49-F238E27FC236}">
                <a16:creationId xmlns:a16="http://schemas.microsoft.com/office/drawing/2014/main" xmlns="" id="{81FE4D14-D09A-4A56-BFB5-98B19779F0DF}"/>
              </a:ext>
            </a:extLst>
          </p:cNvPr>
          <p:cNvSpPr>
            <a:spLocks noGrp="1"/>
          </p:cNvSpPr>
          <p:nvPr>
            <p:ph idx="1"/>
          </p:nvPr>
        </p:nvSpPr>
        <p:spPr>
          <a:xfrm>
            <a:off x="2589212" y="1521619"/>
            <a:ext cx="8915400" cy="5064919"/>
          </a:xfrm>
        </p:spPr>
        <p:txBody>
          <a:bodyPr>
            <a:normAutofit fontScale="85000" lnSpcReduction="20000"/>
          </a:bodyPr>
          <a:lstStyle/>
          <a:p>
            <a:r>
              <a:rPr lang="en-AU" sz="3200" dirty="0"/>
              <a:t>Individual (within and under the church)</a:t>
            </a:r>
          </a:p>
          <a:p>
            <a:r>
              <a:rPr lang="en-AU" sz="3200" dirty="0"/>
              <a:t>Teams</a:t>
            </a:r>
          </a:p>
          <a:p>
            <a:r>
              <a:rPr lang="en-AU" sz="3200" dirty="0"/>
              <a:t>Institution – Aged Care, Hospital, Prison, School, Industries</a:t>
            </a:r>
          </a:p>
          <a:p>
            <a:r>
              <a:rPr lang="en-AU" sz="3200" dirty="0"/>
              <a:t>Small Groups (Bible Study etc.)</a:t>
            </a:r>
          </a:p>
          <a:p>
            <a:pPr lvl="1"/>
            <a:r>
              <a:rPr lang="en-AU" sz="3000" dirty="0"/>
              <a:t>Ethical Considerations</a:t>
            </a:r>
          </a:p>
          <a:p>
            <a:pPr lvl="2"/>
            <a:r>
              <a:rPr lang="en-AU" sz="2800" dirty="0"/>
              <a:t>Privacy / Confidentiality</a:t>
            </a:r>
          </a:p>
          <a:p>
            <a:pPr lvl="2"/>
            <a:r>
              <a:rPr lang="en-AU" sz="2800" dirty="0"/>
              <a:t>Reporting / Accountability</a:t>
            </a:r>
          </a:p>
          <a:p>
            <a:pPr lvl="2"/>
            <a:r>
              <a:rPr lang="en-AU" sz="2800" dirty="0"/>
              <a:t>Home Visits</a:t>
            </a:r>
          </a:p>
          <a:p>
            <a:pPr lvl="2"/>
            <a:r>
              <a:rPr lang="en-AU" sz="2800" dirty="0"/>
              <a:t>Gender Issues</a:t>
            </a:r>
          </a:p>
          <a:p>
            <a:pPr lvl="1"/>
            <a:r>
              <a:rPr lang="en-AU" sz="3000" dirty="0"/>
              <a:t>Policies on dealing with issues, grievances, concerns, escalation</a:t>
            </a:r>
          </a:p>
          <a:p>
            <a:pPr lvl="2"/>
            <a:endParaRPr lang="en-AU" sz="2800" dirty="0"/>
          </a:p>
          <a:p>
            <a:pPr lvl="2"/>
            <a:endParaRPr lang="en-AU" sz="2800" dirty="0"/>
          </a:p>
          <a:p>
            <a:endParaRPr lang="en-AU" dirty="0"/>
          </a:p>
        </p:txBody>
      </p:sp>
    </p:spTree>
    <p:extLst>
      <p:ext uri="{BB962C8B-B14F-4D97-AF65-F5344CB8AC3E}">
        <p14:creationId xmlns:p14="http://schemas.microsoft.com/office/powerpoint/2010/main" val="418226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73BA0-7CDC-4020-AACC-BE55F6B7D2FC}"/>
              </a:ext>
            </a:extLst>
          </p:cNvPr>
          <p:cNvSpPr>
            <a:spLocks noGrp="1"/>
          </p:cNvSpPr>
          <p:nvPr>
            <p:ph type="title"/>
          </p:nvPr>
        </p:nvSpPr>
        <p:spPr>
          <a:xfrm>
            <a:off x="1901952" y="365125"/>
            <a:ext cx="9314688" cy="1451483"/>
          </a:xfrm>
        </p:spPr>
        <p:txBody>
          <a:bodyPr>
            <a:noAutofit/>
          </a:bodyPr>
          <a:lstStyle/>
          <a:p>
            <a:pPr algn="ctr"/>
            <a:r>
              <a:rPr lang="en-AU" sz="6600" dirty="0">
                <a:ln w="0"/>
                <a:solidFill>
                  <a:schemeClr val="tx1">
                    <a:lumMod val="65000"/>
                    <a:lumOff val="35000"/>
                  </a:schemeClr>
                </a:solidFill>
                <a:effectLst>
                  <a:reflection blurRad="6350" stA="53000" endA="300" endPos="35500" dir="5400000" sy="-90000" algn="bl" rotWithShape="0"/>
                </a:effectLst>
                <a:latin typeface="Segoe UI Light" panose="020B0502040204020203" pitchFamily="34" charset="0"/>
              </a:rPr>
              <a:t>Pastoral Care Basics</a:t>
            </a:r>
          </a:p>
        </p:txBody>
      </p:sp>
      <p:sp>
        <p:nvSpPr>
          <p:cNvPr id="3" name="Content Placeholder 2">
            <a:extLst>
              <a:ext uri="{FF2B5EF4-FFF2-40B4-BE49-F238E27FC236}">
                <a16:creationId xmlns:a16="http://schemas.microsoft.com/office/drawing/2014/main" xmlns="" id="{A7BD51D7-5534-4E66-825D-A08C02801D4B}"/>
              </a:ext>
            </a:extLst>
          </p:cNvPr>
          <p:cNvSpPr>
            <a:spLocks noGrp="1"/>
          </p:cNvSpPr>
          <p:nvPr>
            <p:ph idx="1"/>
          </p:nvPr>
        </p:nvSpPr>
        <p:spPr>
          <a:xfrm>
            <a:off x="621792" y="2048255"/>
            <a:ext cx="11338560" cy="4281107"/>
          </a:xfrm>
        </p:spPr>
        <p:txBody>
          <a:bodyPr>
            <a:noAutofit/>
          </a:bodyPr>
          <a:lstStyle/>
          <a:p>
            <a:pPr marL="0" indent="0" algn="ctr">
              <a:buNone/>
            </a:pPr>
            <a:r>
              <a:rPr lang="en-AU" sz="4000" dirty="0">
                <a:solidFill>
                  <a:schemeClr val="bg1">
                    <a:lumMod val="50000"/>
                  </a:schemeClr>
                </a:solidFill>
                <a:latin typeface="Segoe UI Light" panose="020B0502040204020203" pitchFamily="34" charset="0"/>
              </a:rPr>
              <a:t>Why Pastoral Care?</a:t>
            </a:r>
          </a:p>
          <a:p>
            <a:pPr marL="0" indent="0" algn="ctr">
              <a:buNone/>
            </a:pPr>
            <a:r>
              <a:rPr lang="en-AU" sz="4000" dirty="0">
                <a:solidFill>
                  <a:schemeClr val="bg1">
                    <a:lumMod val="50000"/>
                  </a:schemeClr>
                </a:solidFill>
                <a:latin typeface="Segoe UI Light" panose="020B0502040204020203" pitchFamily="34" charset="0"/>
              </a:rPr>
              <a:t>C</a:t>
            </a:r>
            <a:r>
              <a:rPr lang="en-AU" sz="4000" dirty="0"/>
              <a:t>hristian Care</a:t>
            </a:r>
          </a:p>
          <a:p>
            <a:pPr marL="0" indent="0" algn="ctr">
              <a:buNone/>
            </a:pPr>
            <a:r>
              <a:rPr lang="en-AU" sz="4000" dirty="0">
                <a:solidFill>
                  <a:schemeClr val="bg1">
                    <a:lumMod val="50000"/>
                  </a:schemeClr>
                </a:solidFill>
                <a:latin typeface="Segoe UI Light" panose="020B0502040204020203" pitchFamily="34" charset="0"/>
              </a:rPr>
              <a:t>Skills 101</a:t>
            </a:r>
          </a:p>
          <a:p>
            <a:pPr marL="0" indent="0" algn="ctr">
              <a:buNone/>
            </a:pPr>
            <a:r>
              <a:rPr lang="en-AU" sz="4000" dirty="0">
                <a:solidFill>
                  <a:schemeClr val="bg1">
                    <a:lumMod val="50000"/>
                  </a:schemeClr>
                </a:solidFill>
                <a:latin typeface="Segoe UI Light" panose="020B0502040204020203" pitchFamily="34" charset="0"/>
              </a:rPr>
              <a:t>Presence &amp; Beyond</a:t>
            </a:r>
          </a:p>
          <a:p>
            <a:pPr marL="0" indent="0" algn="ctr">
              <a:buNone/>
            </a:pPr>
            <a:r>
              <a:rPr lang="en-AU" sz="4000" dirty="0">
                <a:solidFill>
                  <a:schemeClr val="bg1">
                    <a:lumMod val="50000"/>
                  </a:schemeClr>
                </a:solidFill>
                <a:latin typeface="Segoe UI Light" panose="020B0502040204020203" pitchFamily="34" charset="0"/>
              </a:rPr>
              <a:t>Context</a:t>
            </a:r>
          </a:p>
          <a:p>
            <a:pPr marL="0" indent="0" algn="ctr">
              <a:buNone/>
            </a:pPr>
            <a:r>
              <a:rPr lang="en-AU" sz="4000" dirty="0"/>
              <a:t>Pathways</a:t>
            </a:r>
            <a:endParaRPr lang="en-AU" sz="4000" dirty="0">
              <a:solidFill>
                <a:schemeClr val="bg1">
                  <a:lumMod val="50000"/>
                </a:schemeClr>
              </a:solidFill>
              <a:latin typeface="Segoe UI Light" panose="020B0502040204020203" pitchFamily="34" charset="0"/>
            </a:endParaRPr>
          </a:p>
        </p:txBody>
      </p:sp>
      <p:sp>
        <p:nvSpPr>
          <p:cNvPr id="4" name="Rounded Rectangle 3"/>
          <p:cNvSpPr/>
          <p:nvPr/>
        </p:nvSpPr>
        <p:spPr>
          <a:xfrm>
            <a:off x="3003746" y="5793581"/>
            <a:ext cx="6686792" cy="635794"/>
          </a:xfrm>
          <a:prstGeom prst="roundRect">
            <a:avLst/>
          </a:prstGeom>
          <a:solidFill>
            <a:schemeClr val="bg1">
              <a:lumMod val="75000"/>
              <a:alpha val="19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8566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348BDF-39FA-4FAA-BD8B-C8356B4F3F28}"/>
              </a:ext>
            </a:extLst>
          </p:cNvPr>
          <p:cNvSpPr>
            <a:spLocks noGrp="1"/>
          </p:cNvSpPr>
          <p:nvPr>
            <p:ph type="title"/>
          </p:nvPr>
        </p:nvSpPr>
        <p:spPr>
          <a:xfrm>
            <a:off x="1885951" y="624110"/>
            <a:ext cx="10144124" cy="1280890"/>
          </a:xfrm>
        </p:spPr>
        <p:txBody>
          <a:bodyPr>
            <a:noAutofit/>
          </a:bodyPr>
          <a:lstStyle/>
          <a:p>
            <a:r>
              <a:rPr lang="en-AU" sz="5400" dirty="0" smtClean="0">
                <a:ln w="0"/>
                <a:solidFill>
                  <a:schemeClr val="tx1">
                    <a:lumMod val="65000"/>
                    <a:lumOff val="35000"/>
                  </a:schemeClr>
                </a:solidFill>
                <a:effectLst>
                  <a:reflection blurRad="6350" stA="53000" endA="300" endPos="35500" dir="5400000" sy="-90000" algn="bl" rotWithShape="0"/>
                </a:effectLst>
              </a:rPr>
              <a:t>Pathways</a:t>
            </a:r>
            <a:endParaRPr lang="en-AU" sz="5400" dirty="0">
              <a:ln w="0"/>
              <a:solidFill>
                <a:schemeClr val="tx1">
                  <a:lumMod val="65000"/>
                  <a:lumOff val="35000"/>
                </a:schemeClr>
              </a:solidFill>
              <a:effectLst>
                <a:reflection blurRad="6350" stA="53000" endA="300" endPos="35500" dir="5400000" sy="-90000" algn="bl" rotWithShape="0"/>
              </a:effectLst>
            </a:endParaRPr>
          </a:p>
        </p:txBody>
      </p:sp>
      <p:sp>
        <p:nvSpPr>
          <p:cNvPr id="3" name="Content Placeholder 2">
            <a:extLst>
              <a:ext uri="{FF2B5EF4-FFF2-40B4-BE49-F238E27FC236}">
                <a16:creationId xmlns:a16="http://schemas.microsoft.com/office/drawing/2014/main" xmlns="" id="{A616A6D6-00F4-4DD1-A9BE-34B99A3C6905}"/>
              </a:ext>
            </a:extLst>
          </p:cNvPr>
          <p:cNvSpPr>
            <a:spLocks noGrp="1"/>
          </p:cNvSpPr>
          <p:nvPr>
            <p:ph idx="1"/>
          </p:nvPr>
        </p:nvSpPr>
        <p:spPr>
          <a:xfrm>
            <a:off x="2578638" y="1743075"/>
            <a:ext cx="9198105" cy="5014913"/>
          </a:xfrm>
        </p:spPr>
        <p:txBody>
          <a:bodyPr>
            <a:normAutofit/>
          </a:bodyPr>
          <a:lstStyle/>
          <a:p>
            <a:r>
              <a:rPr lang="en-AU" sz="3200" dirty="0"/>
              <a:t>Who do you provide Pastoral Care for in your community?</a:t>
            </a:r>
          </a:p>
          <a:p>
            <a:pPr lvl="1"/>
            <a:r>
              <a:rPr lang="en-AU" sz="3000" dirty="0"/>
              <a:t>Those outside the church who need care</a:t>
            </a:r>
          </a:p>
          <a:p>
            <a:pPr lvl="4"/>
            <a:r>
              <a:rPr lang="en-AU" sz="2600" dirty="0"/>
              <a:t>Practical assistance / home visits</a:t>
            </a:r>
          </a:p>
          <a:p>
            <a:pPr lvl="1"/>
            <a:r>
              <a:rPr lang="en-AU" sz="3000" dirty="0"/>
              <a:t>Newcomers / visitors to church</a:t>
            </a:r>
          </a:p>
          <a:p>
            <a:pPr lvl="4"/>
            <a:r>
              <a:rPr lang="en-AU" sz="2600" dirty="0"/>
              <a:t>Welcoming / </a:t>
            </a:r>
            <a:r>
              <a:rPr lang="en-AU" sz="2600" dirty="0" smtClean="0"/>
              <a:t>Follow-up</a:t>
            </a:r>
            <a:endParaRPr lang="en-AU" sz="2600" dirty="0"/>
          </a:p>
        </p:txBody>
      </p:sp>
    </p:spTree>
    <p:extLst>
      <p:ext uri="{BB962C8B-B14F-4D97-AF65-F5344CB8AC3E}">
        <p14:creationId xmlns:p14="http://schemas.microsoft.com/office/powerpoint/2010/main" val="287081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Pathways</a:t>
            </a:r>
            <a:endParaRPr lang="en-AU" sz="5400" dirty="0"/>
          </a:p>
        </p:txBody>
      </p:sp>
      <p:sp>
        <p:nvSpPr>
          <p:cNvPr id="3" name="Content Placeholder 2"/>
          <p:cNvSpPr>
            <a:spLocks noGrp="1"/>
          </p:cNvSpPr>
          <p:nvPr>
            <p:ph idx="1"/>
          </p:nvPr>
        </p:nvSpPr>
        <p:spPr/>
        <p:txBody>
          <a:bodyPr>
            <a:normAutofit/>
          </a:bodyPr>
          <a:lstStyle/>
          <a:p>
            <a:pPr lvl="1"/>
            <a:r>
              <a:rPr lang="en-AU" sz="3000" dirty="0"/>
              <a:t>New Christians, recent arrivals to your church</a:t>
            </a:r>
          </a:p>
          <a:p>
            <a:pPr lvl="4"/>
            <a:r>
              <a:rPr lang="en-AU" sz="2600" dirty="0"/>
              <a:t>Small groups / one to one </a:t>
            </a:r>
          </a:p>
          <a:p>
            <a:pPr lvl="1"/>
            <a:r>
              <a:rPr lang="en-AU" sz="3000" dirty="0"/>
              <a:t>Established Christians / church members</a:t>
            </a:r>
          </a:p>
          <a:p>
            <a:pPr lvl="4"/>
            <a:r>
              <a:rPr lang="en-AU" sz="2600" dirty="0"/>
              <a:t>Training / equipping</a:t>
            </a:r>
            <a:r>
              <a:rPr lang="en-AU" sz="2600" dirty="0" smtClean="0"/>
              <a:t>?</a:t>
            </a:r>
          </a:p>
          <a:p>
            <a:pPr lvl="1"/>
            <a:r>
              <a:rPr lang="en-AU" sz="3000" dirty="0" smtClean="0"/>
              <a:t>Pastoral Carers</a:t>
            </a:r>
          </a:p>
          <a:p>
            <a:pPr lvl="4"/>
            <a:r>
              <a:rPr lang="en-AU" sz="2600" dirty="0" smtClean="0"/>
              <a:t>Who cares for the carers?</a:t>
            </a:r>
          </a:p>
          <a:p>
            <a:endParaRPr lang="en-AU" dirty="0"/>
          </a:p>
        </p:txBody>
      </p:sp>
    </p:spTree>
    <p:extLst>
      <p:ext uri="{BB962C8B-B14F-4D97-AF65-F5344CB8AC3E}">
        <p14:creationId xmlns:p14="http://schemas.microsoft.com/office/powerpoint/2010/main" val="40753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4EF3B-F40F-451B-BCA6-852CF6A8A5AF}"/>
              </a:ext>
            </a:extLst>
          </p:cNvPr>
          <p:cNvSpPr>
            <a:spLocks noGrp="1"/>
          </p:cNvSpPr>
          <p:nvPr>
            <p:ph type="title"/>
          </p:nvPr>
        </p:nvSpPr>
        <p:spPr>
          <a:xfrm>
            <a:off x="3050381" y="624110"/>
            <a:ext cx="8454232" cy="1280890"/>
          </a:xfrm>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So…Why Pastoral Care?</a:t>
            </a:r>
          </a:p>
        </p:txBody>
      </p:sp>
      <p:sp>
        <p:nvSpPr>
          <p:cNvPr id="3" name="Content Placeholder 2">
            <a:extLst>
              <a:ext uri="{FF2B5EF4-FFF2-40B4-BE49-F238E27FC236}">
                <a16:creationId xmlns:a16="http://schemas.microsoft.com/office/drawing/2014/main" xmlns="" id="{8CD7C517-02A7-45FB-BBDC-7C3EE44501D5}"/>
              </a:ext>
            </a:extLst>
          </p:cNvPr>
          <p:cNvSpPr>
            <a:spLocks noGrp="1"/>
          </p:cNvSpPr>
          <p:nvPr>
            <p:ph idx="1"/>
          </p:nvPr>
        </p:nvSpPr>
        <p:spPr/>
        <p:txBody>
          <a:bodyPr>
            <a:normAutofit/>
          </a:bodyPr>
          <a:lstStyle/>
          <a:p>
            <a:r>
              <a:rPr lang="en-AU" sz="3600" dirty="0"/>
              <a:t>Look up the references on your table.</a:t>
            </a:r>
          </a:p>
          <a:p>
            <a:r>
              <a:rPr lang="en-AU" sz="3600" dirty="0"/>
              <a:t>What are the implications for churches and Pastoral Care?</a:t>
            </a:r>
          </a:p>
        </p:txBody>
      </p:sp>
    </p:spTree>
    <p:extLst>
      <p:ext uri="{BB962C8B-B14F-4D97-AF65-F5344CB8AC3E}">
        <p14:creationId xmlns:p14="http://schemas.microsoft.com/office/powerpoint/2010/main" val="298528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5400" dirty="0" smtClean="0">
                <a:ln w="0"/>
                <a:solidFill>
                  <a:schemeClr val="tx1">
                    <a:lumMod val="65000"/>
                    <a:lumOff val="35000"/>
                  </a:schemeClr>
                </a:solidFill>
                <a:effectLst>
                  <a:reflection blurRad="6350" stA="53000" endA="300" endPos="35500" dir="5400000" sy="-90000" algn="bl" rotWithShape="0"/>
                </a:effectLst>
              </a:rPr>
              <a:t>Self-Care</a:t>
            </a:r>
            <a:endParaRPr lang="en-AU" sz="5400" dirty="0"/>
          </a:p>
        </p:txBody>
      </p:sp>
      <p:sp>
        <p:nvSpPr>
          <p:cNvPr id="3" name="Content Placeholder 2"/>
          <p:cNvSpPr>
            <a:spLocks noGrp="1"/>
          </p:cNvSpPr>
          <p:nvPr>
            <p:ph idx="1"/>
          </p:nvPr>
        </p:nvSpPr>
        <p:spPr/>
        <p:txBody>
          <a:bodyPr>
            <a:normAutofit/>
          </a:bodyPr>
          <a:lstStyle/>
          <a:p>
            <a:r>
              <a:rPr lang="en-AU" sz="2800" dirty="0" smtClean="0"/>
              <a:t>Vicarious Trauma &amp; Compassion Fatigue</a:t>
            </a:r>
          </a:p>
          <a:p>
            <a:r>
              <a:rPr lang="en-AU" sz="2800" dirty="0" smtClean="0"/>
              <a:t>Self Care Plan</a:t>
            </a:r>
          </a:p>
          <a:p>
            <a:r>
              <a:rPr lang="en-AU" sz="2800" dirty="0" smtClean="0"/>
              <a:t>Emergency Self Care</a:t>
            </a:r>
            <a:endParaRPr lang="en-AU" sz="2800" dirty="0"/>
          </a:p>
        </p:txBody>
      </p:sp>
    </p:spTree>
    <p:extLst>
      <p:ext uri="{BB962C8B-B14F-4D97-AF65-F5344CB8AC3E}">
        <p14:creationId xmlns:p14="http://schemas.microsoft.com/office/powerpoint/2010/main" val="139524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44D32-E17B-4D32-B8AA-5CAB6279D390}"/>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Where to from here?</a:t>
            </a:r>
          </a:p>
        </p:txBody>
      </p:sp>
      <p:sp>
        <p:nvSpPr>
          <p:cNvPr id="3" name="Content Placeholder 2">
            <a:extLst>
              <a:ext uri="{FF2B5EF4-FFF2-40B4-BE49-F238E27FC236}">
                <a16:creationId xmlns:a16="http://schemas.microsoft.com/office/drawing/2014/main" xmlns="" id="{864D2DCD-514B-485C-9C73-868A707C41CF}"/>
              </a:ext>
            </a:extLst>
          </p:cNvPr>
          <p:cNvSpPr>
            <a:spLocks noGrp="1"/>
          </p:cNvSpPr>
          <p:nvPr>
            <p:ph idx="1"/>
          </p:nvPr>
        </p:nvSpPr>
        <p:spPr>
          <a:xfrm>
            <a:off x="2589212" y="1854993"/>
            <a:ext cx="8915400" cy="4352925"/>
          </a:xfrm>
        </p:spPr>
        <p:txBody>
          <a:bodyPr>
            <a:noAutofit/>
          </a:bodyPr>
          <a:lstStyle/>
          <a:p>
            <a:r>
              <a:rPr lang="en-AU" sz="2800" dirty="0"/>
              <a:t>Do you / your church have a plan for providing Pastoral care within your faith community / broader community?</a:t>
            </a:r>
          </a:p>
          <a:p>
            <a:r>
              <a:rPr lang="en-AU" sz="2800" dirty="0"/>
              <a:t>Do you have policies around ethical issues / considerations?</a:t>
            </a:r>
          </a:p>
          <a:p>
            <a:r>
              <a:rPr lang="en-AU" sz="2800" dirty="0"/>
              <a:t>How will you practice intentional pastoral care and ‘being present’ this week?</a:t>
            </a:r>
          </a:p>
          <a:p>
            <a:r>
              <a:rPr lang="en-AU" sz="2800" dirty="0"/>
              <a:t>Tomorrow after church  - Practice Listening and Responding with Empathy with one person over morning tea</a:t>
            </a:r>
          </a:p>
          <a:p>
            <a:pPr marL="0" indent="0">
              <a:buNone/>
            </a:pPr>
            <a:endParaRPr lang="en-AU" sz="2800" dirty="0"/>
          </a:p>
        </p:txBody>
      </p:sp>
    </p:spTree>
    <p:extLst>
      <p:ext uri="{BB962C8B-B14F-4D97-AF65-F5344CB8AC3E}">
        <p14:creationId xmlns:p14="http://schemas.microsoft.com/office/powerpoint/2010/main" val="319933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n w="0"/>
                <a:solidFill>
                  <a:schemeClr val="tx1">
                    <a:lumMod val="65000"/>
                    <a:lumOff val="35000"/>
                  </a:schemeClr>
                </a:solidFill>
                <a:effectLst>
                  <a:reflection blurRad="6350" stA="53000" endA="300" endPos="35500" dir="5400000" sy="-90000" algn="bl" rotWithShape="0"/>
                </a:effectLst>
              </a:rPr>
              <a:t>Supervision and Training</a:t>
            </a:r>
            <a:endParaRPr lang="en-AU" dirty="0"/>
          </a:p>
        </p:txBody>
      </p:sp>
      <p:sp>
        <p:nvSpPr>
          <p:cNvPr id="3" name="Content Placeholder 2"/>
          <p:cNvSpPr>
            <a:spLocks noGrp="1"/>
          </p:cNvSpPr>
          <p:nvPr>
            <p:ph idx="1"/>
          </p:nvPr>
        </p:nvSpPr>
        <p:spPr>
          <a:xfrm>
            <a:off x="2589212" y="1836821"/>
            <a:ext cx="8915400" cy="4315326"/>
          </a:xfrm>
        </p:spPr>
        <p:txBody>
          <a:bodyPr>
            <a:normAutofit/>
          </a:bodyPr>
          <a:lstStyle/>
          <a:p>
            <a:r>
              <a:rPr lang="en-AU" sz="2000" dirty="0" smtClean="0"/>
              <a:t>Who provides Supervision for Carers?</a:t>
            </a:r>
          </a:p>
          <a:p>
            <a:endParaRPr lang="en-AU" sz="2000" dirty="0"/>
          </a:p>
          <a:p>
            <a:r>
              <a:rPr lang="en-AU" sz="2000" dirty="0" smtClean="0"/>
              <a:t>Ongoing Training</a:t>
            </a:r>
          </a:p>
          <a:p>
            <a:pPr lvl="1"/>
            <a:r>
              <a:rPr lang="en-AU" sz="1800" dirty="0" smtClean="0"/>
              <a:t>Clinical Pastoral Education (400 hour unit)</a:t>
            </a:r>
          </a:p>
          <a:p>
            <a:pPr lvl="1"/>
            <a:r>
              <a:rPr lang="en-AU" sz="1800" dirty="0" smtClean="0"/>
              <a:t>Introduction to Pastoral Care / CPE </a:t>
            </a:r>
          </a:p>
          <a:p>
            <a:pPr lvl="1"/>
            <a:r>
              <a:rPr lang="en-AU" sz="1800" dirty="0" smtClean="0"/>
              <a:t>See </a:t>
            </a:r>
            <a:r>
              <a:rPr lang="en-AU" sz="1800" dirty="0" smtClean="0">
                <a:hlinkClick r:id="rId2"/>
              </a:rPr>
              <a:t>www.taspe.com.au</a:t>
            </a:r>
            <a:endParaRPr lang="en-AU" sz="1800" dirty="0" smtClean="0"/>
          </a:p>
          <a:p>
            <a:pPr lvl="1"/>
            <a:r>
              <a:rPr lang="en-AU" sz="1800" dirty="0" smtClean="0"/>
              <a:t>Others – </a:t>
            </a:r>
            <a:r>
              <a:rPr lang="en-AU" sz="1800" dirty="0" err="1" smtClean="0"/>
              <a:t>AlphaCrucis</a:t>
            </a:r>
            <a:endParaRPr lang="en-AU" sz="1800" dirty="0" smtClean="0"/>
          </a:p>
          <a:p>
            <a:pPr lvl="1"/>
            <a:r>
              <a:rPr lang="en-AU" sz="1800" dirty="0" smtClean="0"/>
              <a:t>PTC Course</a:t>
            </a:r>
          </a:p>
          <a:p>
            <a:pPr lvl="1"/>
            <a:r>
              <a:rPr lang="en-AU" sz="1800" dirty="0" smtClean="0"/>
              <a:t>Our own Certificate Course</a:t>
            </a:r>
            <a:endParaRPr lang="en-AU" sz="1800" dirty="0"/>
          </a:p>
          <a:p>
            <a:pPr marL="457200" lvl="1" indent="0">
              <a:buNone/>
            </a:pPr>
            <a:r>
              <a:rPr lang="en-AU" sz="1800" dirty="0" smtClean="0"/>
              <a:t> </a:t>
            </a:r>
          </a:p>
          <a:p>
            <a:pPr marL="457200" lvl="1" indent="0">
              <a:buNone/>
            </a:pPr>
            <a:endParaRPr lang="en-AU" dirty="0" smtClean="0"/>
          </a:p>
          <a:p>
            <a:pPr marL="457200" lvl="1" indent="0">
              <a:buNone/>
            </a:pPr>
            <a:endParaRPr lang="en-AU" dirty="0"/>
          </a:p>
        </p:txBody>
      </p:sp>
    </p:spTree>
    <p:extLst>
      <p:ext uri="{BB962C8B-B14F-4D97-AF65-F5344CB8AC3E}">
        <p14:creationId xmlns:p14="http://schemas.microsoft.com/office/powerpoint/2010/main" val="2891232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CB5BBF-25AA-48B9-BD2E-C85B5452F4DD}"/>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2 Corinthians 1:3-4</a:t>
            </a:r>
          </a:p>
        </p:txBody>
      </p:sp>
      <p:sp>
        <p:nvSpPr>
          <p:cNvPr id="3" name="Content Placeholder 2">
            <a:extLst>
              <a:ext uri="{FF2B5EF4-FFF2-40B4-BE49-F238E27FC236}">
                <a16:creationId xmlns:a16="http://schemas.microsoft.com/office/drawing/2014/main" xmlns="" id="{483C31A4-A9BD-4056-8AF8-1C5D45F2B287}"/>
              </a:ext>
            </a:extLst>
          </p:cNvPr>
          <p:cNvSpPr>
            <a:spLocks noGrp="1"/>
          </p:cNvSpPr>
          <p:nvPr>
            <p:ph idx="1"/>
          </p:nvPr>
        </p:nvSpPr>
        <p:spPr/>
        <p:txBody>
          <a:bodyPr>
            <a:normAutofit/>
          </a:bodyPr>
          <a:lstStyle/>
          <a:p>
            <a:r>
              <a:rPr lang="en-AU" sz="2800" i="1" baseline="30000" dirty="0"/>
              <a:t>3 </a:t>
            </a:r>
            <a:r>
              <a:rPr lang="en-AU" sz="2800" i="1" dirty="0"/>
              <a:t>Praise be to the God and Father of our Lord Jesus Christ, the Father of compassion and the God of all comfort, </a:t>
            </a:r>
            <a:r>
              <a:rPr lang="en-AU" sz="2800" i="1" baseline="30000" dirty="0"/>
              <a:t>4 </a:t>
            </a:r>
            <a:r>
              <a:rPr lang="en-AU" sz="2800" i="1" dirty="0"/>
              <a:t>who comforts us in all our troubles, so that we can comfort those in any trouble with the comfort we ourselves receive from God. </a:t>
            </a:r>
          </a:p>
        </p:txBody>
      </p:sp>
    </p:spTree>
    <p:extLst>
      <p:ext uri="{BB962C8B-B14F-4D97-AF65-F5344CB8AC3E}">
        <p14:creationId xmlns:p14="http://schemas.microsoft.com/office/powerpoint/2010/main" val="3478278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803C74-D710-4F70-BCCF-5F5D3532A92B}"/>
              </a:ext>
            </a:extLst>
          </p:cNvPr>
          <p:cNvSpPr>
            <a:spLocks noGrp="1"/>
          </p:cNvSpPr>
          <p:nvPr>
            <p:ph type="title"/>
          </p:nvPr>
        </p:nvSpPr>
        <p:spPr/>
        <p:txBody>
          <a:bodyPr/>
          <a:lstStyle/>
          <a:p>
            <a:r>
              <a:rPr lang="en-AU" dirty="0">
                <a:ln w="0"/>
                <a:solidFill>
                  <a:schemeClr val="tx1">
                    <a:lumMod val="65000"/>
                    <a:lumOff val="35000"/>
                  </a:schemeClr>
                </a:solidFill>
                <a:effectLst>
                  <a:reflection blurRad="6350" stA="53000" endA="300" endPos="35500" dir="5400000" sy="-90000" algn="bl" rotWithShape="0"/>
                </a:effectLst>
              </a:rPr>
              <a:t>TCC Emergencies Ministry</a:t>
            </a:r>
            <a:endParaRPr lang="en-AU" dirty="0"/>
          </a:p>
        </p:txBody>
      </p:sp>
      <p:sp>
        <p:nvSpPr>
          <p:cNvPr id="3" name="Content Placeholder 2">
            <a:extLst>
              <a:ext uri="{FF2B5EF4-FFF2-40B4-BE49-F238E27FC236}">
                <a16:creationId xmlns:a16="http://schemas.microsoft.com/office/drawing/2014/main" xmlns="" id="{616ED195-CF37-46CA-894F-D92DC3CBD8EA}"/>
              </a:ext>
            </a:extLst>
          </p:cNvPr>
          <p:cNvSpPr>
            <a:spLocks noGrp="1"/>
          </p:cNvSpPr>
          <p:nvPr>
            <p:ph idx="1"/>
          </p:nvPr>
        </p:nvSpPr>
        <p:spPr/>
        <p:txBody>
          <a:bodyPr/>
          <a:lstStyle/>
          <a:p>
            <a:r>
              <a:rPr lang="en-AU" sz="2800" dirty="0">
                <a:hlinkClick r:id="rId2"/>
              </a:rPr>
              <a:t>www.tccem.org.au</a:t>
            </a:r>
            <a:endParaRPr lang="en-AU" sz="2800" dirty="0"/>
          </a:p>
          <a:p>
            <a:endParaRPr lang="en-AU" sz="2800" dirty="0"/>
          </a:p>
          <a:p>
            <a:r>
              <a:rPr lang="en-AU" sz="2800" dirty="0"/>
              <a:t>Volunteer Training – Tuesday 3</a:t>
            </a:r>
            <a:r>
              <a:rPr lang="en-AU" sz="2800" baseline="30000" dirty="0"/>
              <a:t>rd</a:t>
            </a:r>
            <a:r>
              <a:rPr lang="en-AU" sz="2800" dirty="0"/>
              <a:t> October 2017</a:t>
            </a:r>
          </a:p>
          <a:p>
            <a:pPr lvl="1"/>
            <a:r>
              <a:rPr lang="en-AU" dirty="0"/>
              <a:t>Register at </a:t>
            </a:r>
            <a:r>
              <a:rPr lang="en-AU" dirty="0">
                <a:hlinkClick r:id="rId2"/>
              </a:rPr>
              <a:t>www.tccem.org.au</a:t>
            </a:r>
            <a:r>
              <a:rPr lang="en-AU" dirty="0"/>
              <a:t>/</a:t>
            </a:r>
          </a:p>
          <a:p>
            <a:pPr lvl="1"/>
            <a:r>
              <a:rPr lang="en-AU" dirty="0"/>
              <a:t>9am - 4:30pm</a:t>
            </a:r>
          </a:p>
          <a:p>
            <a:pPr lvl="1"/>
            <a:r>
              <a:rPr lang="en-AU" dirty="0"/>
              <a:t>Cost: $100</a:t>
            </a:r>
          </a:p>
          <a:p>
            <a:pPr lvl="1"/>
            <a:r>
              <a:rPr lang="en-AU" dirty="0"/>
              <a:t>Emmanuel Christian School - Rokeby</a:t>
            </a:r>
          </a:p>
        </p:txBody>
      </p:sp>
    </p:spTree>
    <p:extLst>
      <p:ext uri="{BB962C8B-B14F-4D97-AF65-F5344CB8AC3E}">
        <p14:creationId xmlns:p14="http://schemas.microsoft.com/office/powerpoint/2010/main" val="53812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835528-0AAC-4D33-9821-EE77DEBCB848}"/>
              </a:ext>
            </a:extLst>
          </p:cNvPr>
          <p:cNvSpPr>
            <a:spLocks noGrp="1"/>
          </p:cNvSpPr>
          <p:nvPr>
            <p:ph type="title"/>
          </p:nvPr>
        </p:nvSpPr>
        <p:spPr>
          <a:xfrm>
            <a:off x="1657350" y="522516"/>
            <a:ext cx="9184104" cy="931975"/>
          </a:xfrm>
        </p:spPr>
        <p:txBody>
          <a:bodyPr>
            <a:normAutofit fontScale="90000"/>
          </a:bodyPr>
          <a:lstStyle/>
          <a:p>
            <a:r>
              <a:rPr lang="en-AU" sz="5400" dirty="0">
                <a:ln w="0"/>
                <a:solidFill>
                  <a:schemeClr val="tx1">
                    <a:lumMod val="65000"/>
                    <a:lumOff val="35000"/>
                  </a:schemeClr>
                </a:solidFill>
                <a:effectLst>
                  <a:reflection blurRad="6350" stA="53000" endA="300" endPos="35500" dir="5400000" sy="-90000" algn="bl" rotWithShape="0"/>
                </a:effectLst>
              </a:rPr>
              <a:t>Essential Elements of Pastoral Care</a:t>
            </a:r>
          </a:p>
        </p:txBody>
      </p:sp>
      <p:sp>
        <p:nvSpPr>
          <p:cNvPr id="3" name="Content Placeholder 2">
            <a:extLst>
              <a:ext uri="{FF2B5EF4-FFF2-40B4-BE49-F238E27FC236}">
                <a16:creationId xmlns:a16="http://schemas.microsoft.com/office/drawing/2014/main" xmlns="" id="{4924BB2F-B3BE-4A5E-823A-CA233B6E6623}"/>
              </a:ext>
            </a:extLst>
          </p:cNvPr>
          <p:cNvSpPr>
            <a:spLocks noGrp="1"/>
          </p:cNvSpPr>
          <p:nvPr>
            <p:ph idx="1"/>
          </p:nvPr>
        </p:nvSpPr>
        <p:spPr>
          <a:xfrm>
            <a:off x="1371600" y="1750219"/>
            <a:ext cx="10708481" cy="4868824"/>
          </a:xfrm>
          <a:prstGeom prst="roundRect">
            <a:avLst/>
          </a:prstGeom>
        </p:spPr>
        <p:style>
          <a:lnRef idx="2">
            <a:schemeClr val="accent2"/>
          </a:lnRef>
          <a:fillRef idx="1">
            <a:schemeClr val="lt1"/>
          </a:fillRef>
          <a:effectRef idx="0">
            <a:schemeClr val="accent2"/>
          </a:effectRef>
          <a:fontRef idx="minor">
            <a:schemeClr val="dk1"/>
          </a:fontRef>
        </p:style>
        <p:txBody>
          <a:bodyPr>
            <a:normAutofit/>
          </a:bodyPr>
          <a:lstStyle/>
          <a:p>
            <a:r>
              <a:rPr lang="en-AU" sz="3600" dirty="0">
                <a:ln w="0"/>
                <a:effectLst>
                  <a:outerShdw blurRad="38100" dist="19050" dir="2700000" algn="tl" rotWithShape="0">
                    <a:schemeClr val="dk1">
                      <a:alpha val="40000"/>
                    </a:schemeClr>
                  </a:outerShdw>
                </a:effectLst>
              </a:rPr>
              <a:t>Guidance</a:t>
            </a:r>
          </a:p>
          <a:p>
            <a:r>
              <a:rPr lang="en-AU" sz="3600" dirty="0">
                <a:ln w="0"/>
                <a:effectLst>
                  <a:outerShdw blurRad="38100" dist="19050" dir="2700000" algn="tl" rotWithShape="0">
                    <a:schemeClr val="dk1">
                      <a:alpha val="40000"/>
                    </a:schemeClr>
                  </a:outerShdw>
                </a:effectLst>
              </a:rPr>
              <a:t>Healing</a:t>
            </a:r>
          </a:p>
          <a:p>
            <a:r>
              <a:rPr lang="en-AU" sz="3600" dirty="0">
                <a:ln w="0"/>
                <a:effectLst>
                  <a:outerShdw blurRad="38100" dist="19050" dir="2700000" algn="tl" rotWithShape="0">
                    <a:schemeClr val="dk1">
                      <a:alpha val="40000"/>
                    </a:schemeClr>
                  </a:outerShdw>
                </a:effectLst>
              </a:rPr>
              <a:t>Nurturing</a:t>
            </a:r>
          </a:p>
          <a:p>
            <a:r>
              <a:rPr lang="en-AU" sz="3600" dirty="0">
                <a:ln w="0"/>
                <a:effectLst>
                  <a:outerShdw blurRad="38100" dist="19050" dir="2700000" algn="tl" rotWithShape="0">
                    <a:schemeClr val="dk1">
                      <a:alpha val="40000"/>
                    </a:schemeClr>
                  </a:outerShdw>
                </a:effectLst>
              </a:rPr>
              <a:t>Reconciling</a:t>
            </a:r>
          </a:p>
          <a:p>
            <a:r>
              <a:rPr lang="en-AU" sz="3600" dirty="0">
                <a:ln w="0"/>
                <a:effectLst>
                  <a:outerShdw blurRad="38100" dist="19050" dir="2700000" algn="tl" rotWithShape="0">
                    <a:schemeClr val="dk1">
                      <a:alpha val="40000"/>
                    </a:schemeClr>
                  </a:outerShdw>
                </a:effectLst>
              </a:rPr>
              <a:t>Sustaining</a:t>
            </a:r>
          </a:p>
          <a:p>
            <a:r>
              <a:rPr lang="en-AU" sz="3600" dirty="0">
                <a:ln w="0"/>
                <a:effectLst>
                  <a:outerShdw blurRad="38100" dist="19050" dir="2700000" algn="tl" rotWithShape="0">
                    <a:schemeClr val="dk1">
                      <a:alpha val="40000"/>
                    </a:schemeClr>
                  </a:outerShdw>
                </a:effectLst>
              </a:rPr>
              <a:t>Liberation</a:t>
            </a:r>
          </a:p>
          <a:p>
            <a:endParaRPr lang="en-AU" sz="3200" dirty="0">
              <a:ln w="0"/>
              <a:gradFill>
                <a:gsLst>
                  <a:gs pos="21000">
                    <a:srgbClr val="53575C"/>
                  </a:gs>
                  <a:gs pos="88000">
                    <a:srgbClr val="C5C7CA"/>
                  </a:gs>
                </a:gsLst>
                <a:lin ang="5400000"/>
              </a:gradFill>
            </a:endParaRPr>
          </a:p>
          <a:p>
            <a:endParaRPr lang="en-AU" sz="3200" dirty="0">
              <a:ln w="0"/>
              <a:gradFill>
                <a:gsLst>
                  <a:gs pos="21000">
                    <a:srgbClr val="53575C"/>
                  </a:gs>
                  <a:gs pos="88000">
                    <a:srgbClr val="C5C7CA"/>
                  </a:gs>
                </a:gsLst>
                <a:lin ang="5400000"/>
              </a:gradFill>
            </a:endParaRPr>
          </a:p>
          <a:p>
            <a:pPr marL="0" indent="0">
              <a:buNone/>
            </a:pPr>
            <a:endParaRPr lang="en-AU" sz="3200" dirty="0">
              <a:ln w="0"/>
              <a:gradFill>
                <a:gsLst>
                  <a:gs pos="21000">
                    <a:srgbClr val="53575C"/>
                  </a:gs>
                  <a:gs pos="88000">
                    <a:srgbClr val="C5C7CA"/>
                  </a:gs>
                </a:gsLst>
                <a:lin ang="5400000"/>
              </a:gradFill>
            </a:endParaRPr>
          </a:p>
          <a:p>
            <a:pPr marL="0" indent="0">
              <a:buNone/>
            </a:pPr>
            <a:endParaRPr lang="en-AU" dirty="0">
              <a:ln w="0"/>
              <a:gradFill>
                <a:gsLst>
                  <a:gs pos="21000">
                    <a:srgbClr val="53575C"/>
                  </a:gs>
                  <a:gs pos="88000">
                    <a:srgbClr val="C5C7CA"/>
                  </a:gs>
                </a:gsLst>
                <a:lin ang="5400000"/>
              </a:gradFill>
            </a:endParaRPr>
          </a:p>
        </p:txBody>
      </p:sp>
      <p:sp>
        <p:nvSpPr>
          <p:cNvPr id="6" name="TextBox 5">
            <a:extLst>
              <a:ext uri="{FF2B5EF4-FFF2-40B4-BE49-F238E27FC236}">
                <a16:creationId xmlns:a16="http://schemas.microsoft.com/office/drawing/2014/main" xmlns="" id="{E428CC90-3E9B-4077-80B1-F9F7BA46F305}"/>
              </a:ext>
            </a:extLst>
          </p:cNvPr>
          <p:cNvSpPr txBox="1"/>
          <p:nvPr/>
        </p:nvSpPr>
        <p:spPr>
          <a:xfrm>
            <a:off x="4343401" y="1750218"/>
            <a:ext cx="5486400" cy="4585871"/>
          </a:xfrm>
          <a:prstGeom prst="rect">
            <a:avLst/>
          </a:prstGeom>
          <a:noFill/>
        </p:spPr>
        <p:txBody>
          <a:bodyPr wrap="square" rtlCol="0">
            <a:spAutoFit/>
          </a:bodyPr>
          <a:lstStyle/>
          <a:p>
            <a:r>
              <a:rPr lang="en-AU" sz="3200" dirty="0">
                <a:latin typeface="Calibri Light" panose="020F0302020204030204" pitchFamily="34" charset="0"/>
                <a:cs typeface="Calibri Light" panose="020F0302020204030204" pitchFamily="34" charset="0"/>
              </a:rPr>
              <a:t>Ezekiel 34</a:t>
            </a:r>
          </a:p>
          <a:p>
            <a:r>
              <a:rPr lang="en-AU" sz="2000" baseline="30000" dirty="0">
                <a:latin typeface="Calibri Light" panose="020F0302020204030204" pitchFamily="34" charset="0"/>
                <a:cs typeface="Calibri Light" panose="020F0302020204030204" pitchFamily="34" charset="0"/>
              </a:rPr>
              <a:t>12</a:t>
            </a:r>
            <a:r>
              <a:rPr lang="en-AU" sz="2000" dirty="0">
                <a:latin typeface="Calibri Light" panose="020F0302020204030204" pitchFamily="34" charset="0"/>
                <a:cs typeface="Calibri Light" panose="020F0302020204030204" pitchFamily="34" charset="0"/>
              </a:rPr>
              <a:t> I will rescue them from all the places where they were scattered on a day of clouds and darkness.</a:t>
            </a:r>
            <a:r>
              <a:rPr lang="en-AU" sz="2000" baseline="30000" dirty="0">
                <a:latin typeface="Calibri Light" panose="020F0302020204030204" pitchFamily="34" charset="0"/>
                <a:cs typeface="Calibri Light" panose="020F0302020204030204" pitchFamily="34" charset="0"/>
              </a:rPr>
              <a:t> </a:t>
            </a:r>
          </a:p>
          <a:p>
            <a:endParaRPr lang="en-AU" sz="2000" baseline="30000" dirty="0">
              <a:latin typeface="Calibri Light" panose="020F0302020204030204" pitchFamily="34" charset="0"/>
              <a:cs typeface="Calibri Light" panose="020F0302020204030204" pitchFamily="34" charset="0"/>
            </a:endParaRPr>
          </a:p>
          <a:p>
            <a:r>
              <a:rPr lang="en-AU" sz="2000" baseline="30000" dirty="0">
                <a:latin typeface="Calibri Light" panose="020F0302020204030204" pitchFamily="34" charset="0"/>
                <a:cs typeface="Calibri Light" panose="020F0302020204030204" pitchFamily="34" charset="0"/>
              </a:rPr>
              <a:t>13</a:t>
            </a:r>
            <a:r>
              <a:rPr lang="en-AU" sz="2000" dirty="0">
                <a:latin typeface="Calibri Light" panose="020F0302020204030204" pitchFamily="34" charset="0"/>
                <a:cs typeface="Calibri Light" panose="020F0302020204030204" pitchFamily="34" charset="0"/>
              </a:rPr>
              <a:t> I will bring them out from the nations and gather them…into their own land. </a:t>
            </a:r>
          </a:p>
          <a:p>
            <a:endParaRPr lang="en-AU" sz="2000" dirty="0">
              <a:latin typeface="Calibri Light" panose="020F0302020204030204" pitchFamily="34" charset="0"/>
              <a:cs typeface="Calibri Light" panose="020F0302020204030204" pitchFamily="34" charset="0"/>
            </a:endParaRPr>
          </a:p>
          <a:p>
            <a:r>
              <a:rPr lang="en-AU" sz="2000" baseline="30000" dirty="0">
                <a:latin typeface="Calibri Light" panose="020F0302020204030204" pitchFamily="34" charset="0"/>
                <a:cs typeface="Calibri Light" panose="020F0302020204030204" pitchFamily="34" charset="0"/>
              </a:rPr>
              <a:t>14</a:t>
            </a:r>
            <a:r>
              <a:rPr lang="en-AU" sz="2000" dirty="0">
                <a:latin typeface="Calibri Light" panose="020F0302020204030204" pitchFamily="34" charset="0"/>
                <a:cs typeface="Calibri Light" panose="020F0302020204030204" pitchFamily="34" charset="0"/>
              </a:rPr>
              <a:t> I will tend them in a good pasture…there they will lie down in good grazing land, and there they will feed in a rich pasture…</a:t>
            </a:r>
          </a:p>
          <a:p>
            <a:endParaRPr lang="en-AU" sz="2000" baseline="30000" dirty="0">
              <a:latin typeface="Calibri Light" panose="020F0302020204030204" pitchFamily="34" charset="0"/>
              <a:cs typeface="Calibri Light" panose="020F0302020204030204" pitchFamily="34" charset="0"/>
            </a:endParaRPr>
          </a:p>
          <a:p>
            <a:r>
              <a:rPr lang="en-AU" sz="2000" baseline="30000" dirty="0">
                <a:latin typeface="Calibri Light" panose="020F0302020204030204" pitchFamily="34" charset="0"/>
                <a:cs typeface="Calibri Light" panose="020F0302020204030204" pitchFamily="34" charset="0"/>
              </a:rPr>
              <a:t>15</a:t>
            </a:r>
            <a:r>
              <a:rPr lang="en-AU" sz="2000" dirty="0">
                <a:latin typeface="Calibri Light" panose="020F0302020204030204" pitchFamily="34" charset="0"/>
                <a:cs typeface="Calibri Light" panose="020F0302020204030204" pitchFamily="34" charset="0"/>
              </a:rPr>
              <a:t> I will…have them lie down</a:t>
            </a:r>
          </a:p>
          <a:p>
            <a:endParaRPr lang="en-AU" sz="2000" baseline="30000" dirty="0">
              <a:latin typeface="Calibri Light" panose="020F0302020204030204" pitchFamily="34" charset="0"/>
              <a:cs typeface="Calibri Light" panose="020F0302020204030204" pitchFamily="34" charset="0"/>
            </a:endParaRPr>
          </a:p>
          <a:p>
            <a:r>
              <a:rPr lang="en-AU" sz="2000" baseline="30000" dirty="0">
                <a:latin typeface="Calibri Light" panose="020F0302020204030204" pitchFamily="34" charset="0"/>
                <a:cs typeface="Calibri Light" panose="020F0302020204030204" pitchFamily="34" charset="0"/>
              </a:rPr>
              <a:t>16</a:t>
            </a:r>
            <a:r>
              <a:rPr lang="en-AU" sz="2000" dirty="0">
                <a:latin typeface="Calibri Light" panose="020F0302020204030204" pitchFamily="34" charset="0"/>
                <a:cs typeface="Calibri Light" panose="020F0302020204030204" pitchFamily="34" charset="0"/>
              </a:rPr>
              <a:t> I will search for the lost and bring back the strays. I will bind up the injured and strengthen the weak</a:t>
            </a:r>
          </a:p>
        </p:txBody>
      </p:sp>
      <p:sp>
        <p:nvSpPr>
          <p:cNvPr id="7" name="TextBox 6">
            <a:extLst>
              <a:ext uri="{FF2B5EF4-FFF2-40B4-BE49-F238E27FC236}">
                <a16:creationId xmlns:a16="http://schemas.microsoft.com/office/drawing/2014/main" xmlns="" id="{1776B2C1-1373-4FD0-9542-5346DC5079AE}"/>
              </a:ext>
            </a:extLst>
          </p:cNvPr>
          <p:cNvSpPr txBox="1"/>
          <p:nvPr/>
        </p:nvSpPr>
        <p:spPr>
          <a:xfrm>
            <a:off x="9716314" y="1960945"/>
            <a:ext cx="2250280" cy="4447371"/>
          </a:xfrm>
          <a:prstGeom prst="rect">
            <a:avLst/>
          </a:prstGeom>
          <a:noFill/>
        </p:spPr>
        <p:txBody>
          <a:bodyPr wrap="square" rtlCol="0">
            <a:spAutoFit/>
          </a:bodyPr>
          <a:lstStyle/>
          <a:p>
            <a:endParaRPr lang="en-AU" dirty="0"/>
          </a:p>
          <a:p>
            <a:r>
              <a:rPr lang="en-AU" sz="2000" dirty="0">
                <a:latin typeface="Calibri Light" panose="020F0302020204030204" pitchFamily="34" charset="0"/>
                <a:cs typeface="Calibri Light" panose="020F0302020204030204" pitchFamily="34" charset="0"/>
              </a:rPr>
              <a:t>LIBERATION / RECONCILING</a:t>
            </a:r>
          </a:p>
          <a:p>
            <a:endParaRPr lang="en-AU" sz="1400" dirty="0">
              <a:latin typeface="Calibri Light" panose="020F0302020204030204" pitchFamily="34" charset="0"/>
              <a:cs typeface="Calibri Light" panose="020F0302020204030204" pitchFamily="34" charset="0"/>
            </a:endParaRPr>
          </a:p>
          <a:p>
            <a:r>
              <a:rPr lang="en-AU" sz="2000" dirty="0">
                <a:latin typeface="Calibri Light" panose="020F0302020204030204" pitchFamily="34" charset="0"/>
                <a:cs typeface="Calibri Light" panose="020F0302020204030204" pitchFamily="34" charset="0"/>
              </a:rPr>
              <a:t>LIBERATION / GUIDANCE</a:t>
            </a:r>
          </a:p>
          <a:p>
            <a:endParaRPr lang="en-AU" sz="2000" dirty="0">
              <a:latin typeface="Calibri Light" panose="020F0302020204030204" pitchFamily="34" charset="0"/>
              <a:cs typeface="Calibri Light" panose="020F0302020204030204" pitchFamily="34" charset="0"/>
            </a:endParaRPr>
          </a:p>
          <a:p>
            <a:r>
              <a:rPr lang="en-AU" sz="2000" dirty="0">
                <a:latin typeface="Calibri Light" panose="020F0302020204030204" pitchFamily="34" charset="0"/>
                <a:cs typeface="Calibri Light" panose="020F0302020204030204" pitchFamily="34" charset="0"/>
              </a:rPr>
              <a:t>NURTURE / </a:t>
            </a:r>
          </a:p>
          <a:p>
            <a:r>
              <a:rPr lang="en-AU" sz="2000" dirty="0">
                <a:latin typeface="Calibri Light" panose="020F0302020204030204" pitchFamily="34" charset="0"/>
                <a:cs typeface="Calibri Light" panose="020F0302020204030204" pitchFamily="34" charset="0"/>
              </a:rPr>
              <a:t>SUSTAIN</a:t>
            </a:r>
          </a:p>
          <a:p>
            <a:endParaRPr lang="en-AU" sz="2000" dirty="0">
              <a:latin typeface="Calibri Light" panose="020F0302020204030204" pitchFamily="34" charset="0"/>
              <a:cs typeface="Calibri Light" panose="020F0302020204030204" pitchFamily="34" charset="0"/>
            </a:endParaRPr>
          </a:p>
          <a:p>
            <a:endParaRPr lang="en-AU" sz="1100" dirty="0">
              <a:latin typeface="Calibri Light" panose="020F0302020204030204" pitchFamily="34" charset="0"/>
              <a:cs typeface="Calibri Light" panose="020F0302020204030204" pitchFamily="34" charset="0"/>
            </a:endParaRPr>
          </a:p>
          <a:p>
            <a:r>
              <a:rPr lang="en-AU" sz="2000" dirty="0">
                <a:latin typeface="Calibri Light" panose="020F0302020204030204" pitchFamily="34" charset="0"/>
                <a:cs typeface="Calibri Light" panose="020F0302020204030204" pitchFamily="34" charset="0"/>
              </a:rPr>
              <a:t>NURTURE / SUSTAIN</a:t>
            </a:r>
          </a:p>
          <a:p>
            <a:endParaRPr lang="en-AU" sz="2000" dirty="0">
              <a:latin typeface="Calibri Light" panose="020F0302020204030204" pitchFamily="34" charset="0"/>
              <a:cs typeface="Calibri Light" panose="020F0302020204030204" pitchFamily="34" charset="0"/>
            </a:endParaRPr>
          </a:p>
          <a:p>
            <a:r>
              <a:rPr lang="en-AU" sz="2000" dirty="0">
                <a:latin typeface="Calibri Light" panose="020F0302020204030204" pitchFamily="34" charset="0"/>
                <a:cs typeface="Calibri Light" panose="020F0302020204030204" pitchFamily="34" charset="0"/>
              </a:rPr>
              <a:t>GUIDANCE, HEALING, NURTURE</a:t>
            </a:r>
            <a:endParaRPr lang="en-AU" sz="2000" dirty="0"/>
          </a:p>
        </p:txBody>
      </p:sp>
    </p:spTree>
    <p:extLst>
      <p:ext uri="{BB962C8B-B14F-4D97-AF65-F5344CB8AC3E}">
        <p14:creationId xmlns:p14="http://schemas.microsoft.com/office/powerpoint/2010/main" val="309923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73BA0-7CDC-4020-AACC-BE55F6B7D2FC}"/>
              </a:ext>
            </a:extLst>
          </p:cNvPr>
          <p:cNvSpPr>
            <a:spLocks noGrp="1"/>
          </p:cNvSpPr>
          <p:nvPr>
            <p:ph type="title"/>
          </p:nvPr>
        </p:nvSpPr>
        <p:spPr>
          <a:xfrm>
            <a:off x="1901952" y="365125"/>
            <a:ext cx="9314688" cy="1451483"/>
          </a:xfrm>
        </p:spPr>
        <p:txBody>
          <a:bodyPr>
            <a:noAutofit/>
          </a:bodyPr>
          <a:lstStyle/>
          <a:p>
            <a:pPr algn="ctr"/>
            <a:r>
              <a:rPr lang="en-AU" sz="6600" dirty="0">
                <a:ln w="0"/>
                <a:solidFill>
                  <a:schemeClr val="tx1">
                    <a:lumMod val="65000"/>
                    <a:lumOff val="35000"/>
                  </a:schemeClr>
                </a:solidFill>
                <a:effectLst>
                  <a:reflection blurRad="6350" stA="53000" endA="300" endPos="35500" dir="5400000" sy="-90000" algn="bl" rotWithShape="0"/>
                </a:effectLst>
                <a:latin typeface="Segoe UI Light" panose="020B0502040204020203" pitchFamily="34" charset="0"/>
              </a:rPr>
              <a:t>Pastoral Care Basics</a:t>
            </a:r>
          </a:p>
        </p:txBody>
      </p:sp>
      <p:sp>
        <p:nvSpPr>
          <p:cNvPr id="3" name="Content Placeholder 2">
            <a:extLst>
              <a:ext uri="{FF2B5EF4-FFF2-40B4-BE49-F238E27FC236}">
                <a16:creationId xmlns:a16="http://schemas.microsoft.com/office/drawing/2014/main" xmlns="" id="{A7BD51D7-5534-4E66-825D-A08C02801D4B}"/>
              </a:ext>
            </a:extLst>
          </p:cNvPr>
          <p:cNvSpPr>
            <a:spLocks noGrp="1"/>
          </p:cNvSpPr>
          <p:nvPr>
            <p:ph idx="1"/>
          </p:nvPr>
        </p:nvSpPr>
        <p:spPr>
          <a:xfrm>
            <a:off x="621792" y="2048255"/>
            <a:ext cx="11338560" cy="4281107"/>
          </a:xfrm>
        </p:spPr>
        <p:txBody>
          <a:bodyPr>
            <a:noAutofit/>
          </a:bodyPr>
          <a:lstStyle/>
          <a:p>
            <a:pPr marL="0" indent="0" algn="ctr">
              <a:buNone/>
            </a:pPr>
            <a:r>
              <a:rPr lang="en-AU" sz="4000" dirty="0">
                <a:solidFill>
                  <a:schemeClr val="bg1">
                    <a:lumMod val="50000"/>
                  </a:schemeClr>
                </a:solidFill>
                <a:latin typeface="Segoe UI Light" panose="020B0502040204020203" pitchFamily="34" charset="0"/>
              </a:rPr>
              <a:t>Why Pastoral Care?</a:t>
            </a:r>
          </a:p>
          <a:p>
            <a:pPr marL="0" indent="0" algn="ctr">
              <a:buNone/>
            </a:pPr>
            <a:r>
              <a:rPr lang="en-AU" sz="4000" dirty="0">
                <a:solidFill>
                  <a:schemeClr val="bg1">
                    <a:lumMod val="50000"/>
                  </a:schemeClr>
                </a:solidFill>
                <a:latin typeface="Segoe UI Light" panose="020B0502040204020203" pitchFamily="34" charset="0"/>
              </a:rPr>
              <a:t>C</a:t>
            </a:r>
            <a:r>
              <a:rPr lang="en-AU" sz="4000" dirty="0"/>
              <a:t>hristian Care</a:t>
            </a:r>
          </a:p>
          <a:p>
            <a:pPr marL="0" indent="0" algn="ctr">
              <a:buNone/>
            </a:pPr>
            <a:r>
              <a:rPr lang="en-AU" sz="4000" dirty="0">
                <a:solidFill>
                  <a:schemeClr val="bg1">
                    <a:lumMod val="50000"/>
                  </a:schemeClr>
                </a:solidFill>
                <a:latin typeface="Segoe UI Light" panose="020B0502040204020203" pitchFamily="34" charset="0"/>
              </a:rPr>
              <a:t>Skills 101</a:t>
            </a:r>
          </a:p>
          <a:p>
            <a:pPr marL="0" indent="0" algn="ctr">
              <a:buNone/>
            </a:pPr>
            <a:r>
              <a:rPr lang="en-AU" sz="4000" dirty="0">
                <a:solidFill>
                  <a:schemeClr val="bg1">
                    <a:lumMod val="50000"/>
                  </a:schemeClr>
                </a:solidFill>
                <a:latin typeface="Segoe UI Light" panose="020B0502040204020203" pitchFamily="34" charset="0"/>
              </a:rPr>
              <a:t>Presence &amp; Beyond</a:t>
            </a:r>
          </a:p>
          <a:p>
            <a:pPr marL="0" indent="0" algn="ctr">
              <a:buNone/>
            </a:pPr>
            <a:r>
              <a:rPr lang="en-AU" sz="4000" dirty="0">
                <a:solidFill>
                  <a:schemeClr val="bg1">
                    <a:lumMod val="50000"/>
                  </a:schemeClr>
                </a:solidFill>
                <a:latin typeface="Segoe UI Light" panose="020B0502040204020203" pitchFamily="34" charset="0"/>
              </a:rPr>
              <a:t>Context</a:t>
            </a:r>
          </a:p>
          <a:p>
            <a:pPr marL="0" indent="0" algn="ctr">
              <a:buNone/>
            </a:pPr>
            <a:r>
              <a:rPr lang="en-AU" sz="4000" dirty="0">
                <a:solidFill>
                  <a:schemeClr val="bg1">
                    <a:lumMod val="50000"/>
                  </a:schemeClr>
                </a:solidFill>
                <a:latin typeface="Segoe UI Light" panose="020B0502040204020203" pitchFamily="34" charset="0"/>
              </a:rPr>
              <a:t>Pathways</a:t>
            </a:r>
          </a:p>
        </p:txBody>
      </p:sp>
      <p:sp>
        <p:nvSpPr>
          <p:cNvPr id="4" name="Rounded Rectangle 3"/>
          <p:cNvSpPr/>
          <p:nvPr/>
        </p:nvSpPr>
        <p:spPr>
          <a:xfrm>
            <a:off x="4254476" y="2893387"/>
            <a:ext cx="4283242" cy="529390"/>
          </a:xfrm>
          <a:prstGeom prst="roundRect">
            <a:avLst/>
          </a:prstGeom>
          <a:solidFill>
            <a:schemeClr val="bg1">
              <a:lumMod val="75000"/>
              <a:alpha val="19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0010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9A1360-38EB-4E1D-8792-E8280070FA3E}"/>
              </a:ext>
            </a:extLst>
          </p:cNvPr>
          <p:cNvSpPr>
            <a:spLocks noGrp="1"/>
          </p:cNvSpPr>
          <p:nvPr>
            <p:ph type="title"/>
          </p:nvPr>
        </p:nvSpPr>
        <p:spPr>
          <a:xfrm>
            <a:off x="2330825" y="399993"/>
            <a:ext cx="10339808" cy="1280890"/>
          </a:xfrm>
        </p:spPr>
        <p:txBody>
          <a:bodyPr>
            <a:noAutofit/>
          </a:bodyPr>
          <a:lstStyle/>
          <a:p>
            <a:r>
              <a:rPr lang="en-AU" sz="5400" dirty="0">
                <a:solidFill>
                  <a:schemeClr val="tx1">
                    <a:lumMod val="65000"/>
                    <a:lumOff val="35000"/>
                  </a:schemeClr>
                </a:solidFill>
              </a:rPr>
              <a:t>Pastoral Care – Christian Care</a:t>
            </a:r>
          </a:p>
        </p:txBody>
      </p:sp>
      <p:sp>
        <p:nvSpPr>
          <p:cNvPr id="3" name="TextBox 2">
            <a:extLst>
              <a:ext uri="{FF2B5EF4-FFF2-40B4-BE49-F238E27FC236}">
                <a16:creationId xmlns:a16="http://schemas.microsoft.com/office/drawing/2014/main" xmlns="" id="{B9604F8B-D73A-4800-B909-04EDA48B746D}"/>
              </a:ext>
            </a:extLst>
          </p:cNvPr>
          <p:cNvSpPr txBox="1"/>
          <p:nvPr/>
        </p:nvSpPr>
        <p:spPr>
          <a:xfrm>
            <a:off x="2061883" y="2424541"/>
            <a:ext cx="9739174" cy="4185761"/>
          </a:xfrm>
          <a:prstGeom prst="rect">
            <a:avLst/>
          </a:prstGeom>
          <a:noFill/>
        </p:spPr>
        <p:txBody>
          <a:bodyPr wrap="square" rtlCol="0">
            <a:spAutoFit/>
          </a:bodyPr>
          <a:lstStyle/>
          <a:p>
            <a:pPr algn="r"/>
            <a:r>
              <a:rPr lang="en-AU" sz="3200" i="1" dirty="0">
                <a:solidFill>
                  <a:schemeClr val="bg1">
                    <a:lumMod val="50000"/>
                  </a:schemeClr>
                </a:solidFill>
                <a:latin typeface="Segoe UI Light" panose="020B0502040204020203" pitchFamily="34" charset="0"/>
                <a:cs typeface="Segoe UI Light" panose="020B0502040204020203" pitchFamily="34" charset="0"/>
              </a:rPr>
              <a:t>“Care for those in need involves reaching out, being willing to listen with empathy, and offering emotional, spiritual and practical support where appropriate. Our Care is distinctively Christian, though, when we keep Jesus at the centre of all we do, and when we care in ways that affirm God’s presence and help to strengthen a person’s relationship with Jesus”</a:t>
            </a:r>
          </a:p>
          <a:p>
            <a:pPr algn="r"/>
            <a:endParaRPr lang="en-AU" sz="1200" i="1" dirty="0">
              <a:solidFill>
                <a:schemeClr val="bg1">
                  <a:lumMod val="50000"/>
                </a:schemeClr>
              </a:solidFill>
              <a:latin typeface="Segoe UI Light" panose="020B0502040204020203" pitchFamily="34" charset="0"/>
              <a:cs typeface="Segoe UI Light" panose="020B0502040204020203" pitchFamily="34" charset="0"/>
            </a:endParaRPr>
          </a:p>
          <a:p>
            <a:pPr algn="r"/>
            <a:endParaRPr lang="en-AU" sz="1200" i="1" dirty="0">
              <a:solidFill>
                <a:schemeClr val="bg1">
                  <a:lumMod val="50000"/>
                </a:schemeClr>
              </a:solidFill>
              <a:latin typeface="Segoe UI Light" panose="020B0502040204020203" pitchFamily="34" charset="0"/>
              <a:cs typeface="Segoe UI Light" panose="020B0502040204020203" pitchFamily="34" charset="0"/>
            </a:endParaRPr>
          </a:p>
          <a:p>
            <a:pPr algn="r"/>
            <a:r>
              <a:rPr lang="en-AU" sz="1200" i="1" dirty="0">
                <a:solidFill>
                  <a:schemeClr val="bg1">
                    <a:lumMod val="50000"/>
                  </a:schemeClr>
                </a:solidFill>
                <a:latin typeface="Segoe UI Light" panose="020B0502040204020203" pitchFamily="34" charset="0"/>
                <a:cs typeface="Segoe UI Light" panose="020B0502040204020203" pitchFamily="34" charset="0"/>
              </a:rPr>
              <a:t>Sims S., (2016) Together through the Storm </a:t>
            </a:r>
            <a:r>
              <a:rPr lang="en-AU" sz="1200" dirty="0">
                <a:solidFill>
                  <a:schemeClr val="bg1">
                    <a:lumMod val="50000"/>
                  </a:schemeClr>
                </a:solidFill>
                <a:latin typeface="Segoe UI Light" panose="020B0502040204020203" pitchFamily="34" charset="0"/>
                <a:cs typeface="Segoe UI Light" panose="020B0502040204020203" pitchFamily="34" charset="0"/>
              </a:rPr>
              <a:t>Mathias Media, Sydney p65</a:t>
            </a:r>
            <a:endParaRPr lang="en-AU" sz="2400" dirty="0">
              <a:solidFill>
                <a:schemeClr val="bg1">
                  <a:lumMod val="50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46937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EDCC5D-8A34-4ABD-B902-52008FD04F6F}"/>
              </a:ext>
            </a:extLst>
          </p:cNvPr>
          <p:cNvSpPr>
            <a:spLocks noGrp="1"/>
          </p:cNvSpPr>
          <p:nvPr>
            <p:ph type="title"/>
          </p:nvPr>
        </p:nvSpPr>
        <p:spPr>
          <a:xfrm>
            <a:off x="1757082" y="624110"/>
            <a:ext cx="9747531" cy="1106078"/>
          </a:xfrm>
        </p:spPr>
        <p:txBody>
          <a:bodyPr>
            <a:normAutofit/>
          </a:bodyPr>
          <a:lstStyle/>
          <a:p>
            <a:r>
              <a:rPr lang="en-AU" sz="5400" dirty="0">
                <a:solidFill>
                  <a:schemeClr val="tx1">
                    <a:lumMod val="65000"/>
                    <a:lumOff val="35000"/>
                  </a:schemeClr>
                </a:solidFill>
              </a:rPr>
              <a:t>Pastoral Visiting…</a:t>
            </a:r>
          </a:p>
        </p:txBody>
      </p:sp>
      <p:sp>
        <p:nvSpPr>
          <p:cNvPr id="3" name="Content Placeholder 2">
            <a:extLst>
              <a:ext uri="{FF2B5EF4-FFF2-40B4-BE49-F238E27FC236}">
                <a16:creationId xmlns:a16="http://schemas.microsoft.com/office/drawing/2014/main" xmlns="" id="{411E11EC-A4B4-4148-A2F6-5E07A27DF6A7}"/>
              </a:ext>
            </a:extLst>
          </p:cNvPr>
          <p:cNvSpPr>
            <a:spLocks noGrp="1"/>
          </p:cNvSpPr>
          <p:nvPr>
            <p:ph idx="1"/>
          </p:nvPr>
        </p:nvSpPr>
        <p:spPr>
          <a:xfrm>
            <a:off x="2384612" y="2537012"/>
            <a:ext cx="9541342" cy="3953436"/>
          </a:xfrm>
        </p:spPr>
        <p:txBody>
          <a:bodyPr>
            <a:normAutofit fontScale="85000" lnSpcReduction="10000"/>
          </a:bodyPr>
          <a:lstStyle/>
          <a:p>
            <a:pPr marL="0" indent="0" algn="r">
              <a:buNone/>
            </a:pPr>
            <a:r>
              <a:rPr lang="en-AU" sz="3800" dirty="0"/>
              <a:t>“…</a:t>
            </a:r>
            <a:r>
              <a:rPr lang="en-AU" sz="3800" i="1" dirty="0"/>
              <a:t>seeks to meet the spiritual needs of a patient in a holistic way.  Such ministry may involve listening, empathy, spiritual guidance, advocacy, use of Scripture, prayer or other spiritual aids.  Exercising a ministry of presence whereby the pastoral visitor seeks to understand the patient &amp; meet them where they are at and at the same time represent the Lord Jesus Christ under the guidance &amp; leading of the Holy Spirit.”</a:t>
            </a:r>
          </a:p>
          <a:p>
            <a:pPr algn="r"/>
            <a:r>
              <a:rPr lang="en-AU" dirty="0"/>
              <a:t>Ps Craig Maher - </a:t>
            </a:r>
          </a:p>
        </p:txBody>
      </p:sp>
    </p:spTree>
    <p:extLst>
      <p:ext uri="{BB962C8B-B14F-4D97-AF65-F5344CB8AC3E}">
        <p14:creationId xmlns:p14="http://schemas.microsoft.com/office/powerpoint/2010/main" val="40463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E26EE9-BC2D-4D62-93E3-14887C0C7139}"/>
              </a:ext>
            </a:extLst>
          </p:cNvPr>
          <p:cNvSpPr>
            <a:spLocks noGrp="1"/>
          </p:cNvSpPr>
          <p:nvPr>
            <p:ph type="title"/>
          </p:nvPr>
        </p:nvSpPr>
        <p:spPr/>
        <p:txBody>
          <a:bodyPr>
            <a:normAutofit/>
          </a:bodyPr>
          <a:lstStyle/>
          <a:p>
            <a:r>
              <a:rPr lang="en-AU" sz="5400" dirty="0">
                <a:ln w="0"/>
                <a:solidFill>
                  <a:schemeClr val="tx1">
                    <a:lumMod val="65000"/>
                    <a:lumOff val="35000"/>
                  </a:schemeClr>
                </a:solidFill>
                <a:effectLst>
                  <a:reflection blurRad="6350" stA="53000" endA="300" endPos="35500" dir="5400000" sy="-90000" algn="bl" rotWithShape="0"/>
                </a:effectLst>
              </a:rPr>
              <a:t>Christian Care…</a:t>
            </a:r>
          </a:p>
        </p:txBody>
      </p:sp>
      <p:sp>
        <p:nvSpPr>
          <p:cNvPr id="3" name="Content Placeholder 2">
            <a:extLst>
              <a:ext uri="{FF2B5EF4-FFF2-40B4-BE49-F238E27FC236}">
                <a16:creationId xmlns:a16="http://schemas.microsoft.com/office/drawing/2014/main" xmlns="" id="{DA7E4342-2E4F-4FB3-81E6-107FB0E3FCA0}"/>
              </a:ext>
            </a:extLst>
          </p:cNvPr>
          <p:cNvSpPr>
            <a:spLocks noGrp="1"/>
          </p:cNvSpPr>
          <p:nvPr>
            <p:ph idx="1"/>
          </p:nvPr>
        </p:nvSpPr>
        <p:spPr/>
        <p:txBody>
          <a:bodyPr>
            <a:normAutofit lnSpcReduction="10000"/>
          </a:bodyPr>
          <a:lstStyle/>
          <a:p>
            <a:r>
              <a:rPr lang="en-AU" sz="3600" dirty="0"/>
              <a:t>Intentional – not just social</a:t>
            </a:r>
          </a:p>
          <a:p>
            <a:r>
              <a:rPr lang="en-AU" sz="3600" dirty="0"/>
              <a:t>Characterised by: </a:t>
            </a:r>
          </a:p>
          <a:p>
            <a:pPr lvl="1"/>
            <a:r>
              <a:rPr lang="en-AU" sz="3400" dirty="0" smtClean="0"/>
              <a:t>Love in words</a:t>
            </a:r>
            <a:r>
              <a:rPr lang="en-AU" sz="2200" dirty="0" smtClean="0"/>
              <a:t> </a:t>
            </a:r>
            <a:r>
              <a:rPr lang="en-AU" sz="2200" dirty="0"/>
              <a:t>(1 Corinthians 13:1-2)</a:t>
            </a:r>
            <a:r>
              <a:rPr lang="en-AU" sz="3400" dirty="0"/>
              <a:t> </a:t>
            </a:r>
          </a:p>
          <a:p>
            <a:pPr lvl="1"/>
            <a:r>
              <a:rPr lang="en-AU" sz="3400" dirty="0"/>
              <a:t>Earnestly Loving “One Another”</a:t>
            </a:r>
          </a:p>
          <a:p>
            <a:pPr lvl="1"/>
            <a:r>
              <a:rPr lang="en-AU" sz="3400" dirty="0"/>
              <a:t>God’s Grace</a:t>
            </a:r>
          </a:p>
          <a:p>
            <a:pPr lvl="1"/>
            <a:r>
              <a:rPr lang="en-AU" sz="3400" dirty="0" smtClean="0"/>
              <a:t>Openness &amp; Authenticity</a:t>
            </a:r>
            <a:endParaRPr lang="en-AU" sz="3400" dirty="0"/>
          </a:p>
        </p:txBody>
      </p:sp>
      <p:grpSp>
        <p:nvGrpSpPr>
          <p:cNvPr id="4" name="Group 3">
            <a:extLst>
              <a:ext uri="{FF2B5EF4-FFF2-40B4-BE49-F238E27FC236}">
                <a16:creationId xmlns:a16="http://schemas.microsoft.com/office/drawing/2014/main" xmlns="" id="{146D86AB-A659-4E32-AF22-498F44202389}"/>
              </a:ext>
            </a:extLst>
          </p:cNvPr>
          <p:cNvGrpSpPr/>
          <p:nvPr/>
        </p:nvGrpSpPr>
        <p:grpSpPr>
          <a:xfrm>
            <a:off x="8787214" y="1482231"/>
            <a:ext cx="2903042" cy="4354353"/>
            <a:chOff x="3894336" y="4005064"/>
            <a:chExt cx="1152128" cy="1944216"/>
          </a:xfrm>
          <a:effectLst>
            <a:outerShdw blurRad="76200" dir="18900000" sy="23000" kx="-1200000" algn="bl" rotWithShape="0">
              <a:prstClr val="black">
                <a:alpha val="20000"/>
              </a:prstClr>
            </a:outerShdw>
          </a:effectLst>
        </p:grpSpPr>
        <p:cxnSp>
          <p:nvCxnSpPr>
            <p:cNvPr id="5" name="Straight Connector 4">
              <a:extLst>
                <a:ext uri="{FF2B5EF4-FFF2-40B4-BE49-F238E27FC236}">
                  <a16:creationId xmlns:a16="http://schemas.microsoft.com/office/drawing/2014/main" xmlns="" id="{AA878672-1F1B-41FD-AD27-CD33FD15F4FC}"/>
                </a:ext>
              </a:extLst>
            </p:cNvPr>
            <p:cNvCxnSpPr/>
            <p:nvPr/>
          </p:nvCxnSpPr>
          <p:spPr>
            <a:xfrm>
              <a:off x="4499992" y="4005064"/>
              <a:ext cx="0" cy="1944216"/>
            </a:xfrm>
            <a:prstGeom prst="line">
              <a:avLst/>
            </a:prstGeom>
            <a:ln/>
          </p:spPr>
          <p:style>
            <a:lnRef idx="3">
              <a:schemeClr val="dk1"/>
            </a:lnRef>
            <a:fillRef idx="0">
              <a:schemeClr val="dk1"/>
            </a:fillRef>
            <a:effectRef idx="2">
              <a:schemeClr val="dk1"/>
            </a:effectRef>
            <a:fontRef idx="minor">
              <a:schemeClr val="tx1"/>
            </a:fontRef>
          </p:style>
        </p:cxnSp>
        <p:cxnSp>
          <p:nvCxnSpPr>
            <p:cNvPr id="6" name="Straight Connector 5">
              <a:extLst>
                <a:ext uri="{FF2B5EF4-FFF2-40B4-BE49-F238E27FC236}">
                  <a16:creationId xmlns:a16="http://schemas.microsoft.com/office/drawing/2014/main" xmlns="" id="{1AC3B171-DE1D-4AA8-8E37-DA2DE49A5D13}"/>
                </a:ext>
              </a:extLst>
            </p:cNvPr>
            <p:cNvCxnSpPr/>
            <p:nvPr/>
          </p:nvCxnSpPr>
          <p:spPr>
            <a:xfrm>
              <a:off x="3894336" y="4590256"/>
              <a:ext cx="1152128" cy="0"/>
            </a:xfrm>
            <a:prstGeom prst="line">
              <a:avLst/>
            </a:prstGeom>
            <a:ln/>
          </p:spPr>
          <p:style>
            <a:lnRef idx="3">
              <a:schemeClr val="dk1"/>
            </a:lnRef>
            <a:fillRef idx="0">
              <a:schemeClr val="dk1"/>
            </a:fillRef>
            <a:effectRef idx="2">
              <a:schemeClr val="dk1"/>
            </a:effectRef>
            <a:fontRef idx="minor">
              <a:schemeClr val="tx1"/>
            </a:fontRef>
          </p:style>
        </p:cxnSp>
      </p:grpSp>
      <p:sp>
        <p:nvSpPr>
          <p:cNvPr id="7" name="TextBox 6">
            <a:extLst>
              <a:ext uri="{FF2B5EF4-FFF2-40B4-BE49-F238E27FC236}">
                <a16:creationId xmlns:a16="http://schemas.microsoft.com/office/drawing/2014/main" xmlns="" id="{45033B57-4779-4DE1-9818-BC78187FD860}"/>
              </a:ext>
            </a:extLst>
          </p:cNvPr>
          <p:cNvSpPr txBox="1"/>
          <p:nvPr/>
        </p:nvSpPr>
        <p:spPr>
          <a:xfrm>
            <a:off x="3850481" y="5936456"/>
            <a:ext cx="7565232" cy="276999"/>
          </a:xfrm>
          <a:prstGeom prst="rect">
            <a:avLst/>
          </a:prstGeom>
          <a:noFill/>
        </p:spPr>
        <p:txBody>
          <a:bodyPr wrap="square" rtlCol="0">
            <a:spAutoFit/>
          </a:bodyPr>
          <a:lstStyle/>
          <a:p>
            <a:pPr algn="r"/>
            <a:r>
              <a:rPr lang="en-AU" sz="1200" dirty="0">
                <a:latin typeface="Calibri Light" panose="020F0302020204030204" pitchFamily="34" charset="0"/>
                <a:cs typeface="Calibri Light" panose="020F0302020204030204" pitchFamily="34" charset="0"/>
              </a:rPr>
              <a:t>Sally Sims., (2016) </a:t>
            </a:r>
            <a:r>
              <a:rPr lang="en-AU" sz="1200" i="1" dirty="0">
                <a:latin typeface="Calibri Light" panose="020F0302020204030204" pitchFamily="34" charset="0"/>
                <a:cs typeface="Calibri Light" panose="020F0302020204030204" pitchFamily="34" charset="0"/>
              </a:rPr>
              <a:t>Together through the Storm</a:t>
            </a:r>
            <a:r>
              <a:rPr lang="en-AU" sz="1200" dirty="0">
                <a:latin typeface="Calibri Light" panose="020F0302020204030204" pitchFamily="34" charset="0"/>
                <a:cs typeface="Calibri Light" panose="020F0302020204030204" pitchFamily="34" charset="0"/>
              </a:rPr>
              <a:t>, Matthias Media, Sydney</a:t>
            </a:r>
          </a:p>
        </p:txBody>
      </p:sp>
    </p:spTree>
    <p:extLst>
      <p:ext uri="{BB962C8B-B14F-4D97-AF65-F5344CB8AC3E}">
        <p14:creationId xmlns:p14="http://schemas.microsoft.com/office/powerpoint/2010/main" val="330536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73BA0-7CDC-4020-AACC-BE55F6B7D2FC}"/>
              </a:ext>
            </a:extLst>
          </p:cNvPr>
          <p:cNvSpPr>
            <a:spLocks noGrp="1"/>
          </p:cNvSpPr>
          <p:nvPr>
            <p:ph type="title"/>
          </p:nvPr>
        </p:nvSpPr>
        <p:spPr>
          <a:xfrm>
            <a:off x="1901952" y="365125"/>
            <a:ext cx="9314688" cy="1451483"/>
          </a:xfrm>
        </p:spPr>
        <p:txBody>
          <a:bodyPr>
            <a:noAutofit/>
          </a:bodyPr>
          <a:lstStyle/>
          <a:p>
            <a:pPr algn="ctr"/>
            <a:r>
              <a:rPr lang="en-AU" sz="6600" dirty="0">
                <a:ln w="0"/>
                <a:solidFill>
                  <a:schemeClr val="tx1">
                    <a:lumMod val="65000"/>
                    <a:lumOff val="35000"/>
                  </a:schemeClr>
                </a:solidFill>
                <a:effectLst>
                  <a:reflection blurRad="6350" stA="53000" endA="300" endPos="35500" dir="5400000" sy="-90000" algn="bl" rotWithShape="0"/>
                </a:effectLst>
                <a:latin typeface="Segoe UI Light" panose="020B0502040204020203" pitchFamily="34" charset="0"/>
              </a:rPr>
              <a:t>Pastoral Care Basics</a:t>
            </a:r>
          </a:p>
        </p:txBody>
      </p:sp>
      <p:sp>
        <p:nvSpPr>
          <p:cNvPr id="3" name="Content Placeholder 2">
            <a:extLst>
              <a:ext uri="{FF2B5EF4-FFF2-40B4-BE49-F238E27FC236}">
                <a16:creationId xmlns:a16="http://schemas.microsoft.com/office/drawing/2014/main" xmlns="" id="{A7BD51D7-5534-4E66-825D-A08C02801D4B}"/>
              </a:ext>
            </a:extLst>
          </p:cNvPr>
          <p:cNvSpPr>
            <a:spLocks noGrp="1"/>
          </p:cNvSpPr>
          <p:nvPr>
            <p:ph idx="1"/>
          </p:nvPr>
        </p:nvSpPr>
        <p:spPr>
          <a:xfrm>
            <a:off x="621792" y="2048255"/>
            <a:ext cx="11338560" cy="4281107"/>
          </a:xfrm>
        </p:spPr>
        <p:txBody>
          <a:bodyPr>
            <a:noAutofit/>
          </a:bodyPr>
          <a:lstStyle/>
          <a:p>
            <a:pPr marL="0" indent="0" algn="ctr">
              <a:buNone/>
            </a:pPr>
            <a:r>
              <a:rPr lang="en-AU" sz="4000" dirty="0">
                <a:solidFill>
                  <a:schemeClr val="bg1">
                    <a:lumMod val="50000"/>
                  </a:schemeClr>
                </a:solidFill>
                <a:latin typeface="Segoe UI Light" panose="020B0502040204020203" pitchFamily="34" charset="0"/>
              </a:rPr>
              <a:t>Why Pastoral Care?</a:t>
            </a:r>
          </a:p>
          <a:p>
            <a:pPr marL="0" indent="0" algn="ctr">
              <a:buNone/>
            </a:pPr>
            <a:r>
              <a:rPr lang="en-AU" sz="4000" dirty="0">
                <a:solidFill>
                  <a:schemeClr val="bg1">
                    <a:lumMod val="50000"/>
                  </a:schemeClr>
                </a:solidFill>
                <a:latin typeface="Segoe UI Light" panose="020B0502040204020203" pitchFamily="34" charset="0"/>
              </a:rPr>
              <a:t>C</a:t>
            </a:r>
            <a:r>
              <a:rPr lang="en-AU" sz="4000" dirty="0"/>
              <a:t>hristian Care</a:t>
            </a:r>
          </a:p>
          <a:p>
            <a:pPr marL="0" indent="0" algn="ctr">
              <a:buNone/>
            </a:pPr>
            <a:r>
              <a:rPr lang="en-AU" sz="4000" dirty="0">
                <a:solidFill>
                  <a:schemeClr val="bg1">
                    <a:lumMod val="50000"/>
                  </a:schemeClr>
                </a:solidFill>
                <a:latin typeface="Segoe UI Light" panose="020B0502040204020203" pitchFamily="34" charset="0"/>
              </a:rPr>
              <a:t>Skills 101</a:t>
            </a:r>
          </a:p>
          <a:p>
            <a:pPr marL="0" indent="0" algn="ctr">
              <a:buNone/>
            </a:pPr>
            <a:r>
              <a:rPr lang="en-AU" sz="4000" dirty="0">
                <a:solidFill>
                  <a:schemeClr val="bg1">
                    <a:lumMod val="50000"/>
                  </a:schemeClr>
                </a:solidFill>
                <a:latin typeface="Segoe UI Light" panose="020B0502040204020203" pitchFamily="34" charset="0"/>
              </a:rPr>
              <a:t>Presence &amp; Beyond</a:t>
            </a:r>
          </a:p>
          <a:p>
            <a:pPr marL="0" indent="0" algn="ctr">
              <a:buNone/>
            </a:pPr>
            <a:r>
              <a:rPr lang="en-AU" sz="4000" dirty="0"/>
              <a:t>Context</a:t>
            </a:r>
            <a:endParaRPr lang="en-AU" sz="4000" dirty="0">
              <a:solidFill>
                <a:schemeClr val="bg1">
                  <a:lumMod val="50000"/>
                </a:schemeClr>
              </a:solidFill>
              <a:latin typeface="Segoe UI Light" panose="020B0502040204020203" pitchFamily="34" charset="0"/>
            </a:endParaRPr>
          </a:p>
          <a:p>
            <a:pPr marL="0" indent="0" algn="ctr">
              <a:buNone/>
            </a:pPr>
            <a:r>
              <a:rPr lang="en-AU" sz="4000" dirty="0">
                <a:solidFill>
                  <a:schemeClr val="bg1">
                    <a:lumMod val="50000"/>
                  </a:schemeClr>
                </a:solidFill>
                <a:latin typeface="Segoe UI Light" panose="020B0502040204020203" pitchFamily="34" charset="0"/>
              </a:rPr>
              <a:t>Pathways</a:t>
            </a:r>
          </a:p>
        </p:txBody>
      </p:sp>
      <p:sp>
        <p:nvSpPr>
          <p:cNvPr id="4" name="Rounded Rectangle 3"/>
          <p:cNvSpPr/>
          <p:nvPr/>
        </p:nvSpPr>
        <p:spPr>
          <a:xfrm>
            <a:off x="4212436" y="3608091"/>
            <a:ext cx="4283242" cy="529390"/>
          </a:xfrm>
          <a:prstGeom prst="roundRect">
            <a:avLst/>
          </a:prstGeom>
          <a:solidFill>
            <a:schemeClr val="bg1">
              <a:lumMod val="75000"/>
              <a:alpha val="19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2637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4531</TotalTime>
  <Words>1252</Words>
  <Application>Microsoft Office PowerPoint</Application>
  <PresentationFormat>Custom</PresentationFormat>
  <Paragraphs>234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Wisp</vt:lpstr>
      <vt:lpstr>Pastoral Care Basics</vt:lpstr>
      <vt:lpstr>Pastoral Care Basics</vt:lpstr>
      <vt:lpstr>So…Why Pastoral Care?</vt:lpstr>
      <vt:lpstr>Essential Elements of Pastoral Care</vt:lpstr>
      <vt:lpstr>Pastoral Care Basics</vt:lpstr>
      <vt:lpstr>Pastoral Care – Christian Care</vt:lpstr>
      <vt:lpstr>Pastoral Visiting…</vt:lpstr>
      <vt:lpstr>Christian Care…</vt:lpstr>
      <vt:lpstr>Pastoral Care Basics</vt:lpstr>
      <vt:lpstr>Pastoral Care Skills 101</vt:lpstr>
      <vt:lpstr>Listening Skills</vt:lpstr>
      <vt:lpstr>Why Listening works…</vt:lpstr>
      <vt:lpstr>Why Listening works…</vt:lpstr>
      <vt:lpstr>Listening Well:</vt:lpstr>
      <vt:lpstr>Responding Well</vt:lpstr>
      <vt:lpstr>How not to Respond…</vt:lpstr>
      <vt:lpstr>Responding with Empathy </vt:lpstr>
      <vt:lpstr>How can we respond with Empathy?</vt:lpstr>
      <vt:lpstr>Pastoral Care Basics</vt:lpstr>
      <vt:lpstr>A Ministry of ‘Presence’</vt:lpstr>
      <vt:lpstr>Beyond Presence</vt:lpstr>
      <vt:lpstr>Reading the Bible</vt:lpstr>
      <vt:lpstr>Prayer</vt:lpstr>
      <vt:lpstr>Practical Pastoral Care </vt:lpstr>
      <vt:lpstr>Pastoral Care Basics</vt:lpstr>
      <vt:lpstr>Contexts</vt:lpstr>
      <vt:lpstr>Pastoral Care Basics</vt:lpstr>
      <vt:lpstr>Pathways</vt:lpstr>
      <vt:lpstr>Pathways</vt:lpstr>
      <vt:lpstr>Self-Care</vt:lpstr>
      <vt:lpstr>Where to from here?</vt:lpstr>
      <vt:lpstr>Supervision and Training</vt:lpstr>
      <vt:lpstr>2 Corinthians 1:3-4</vt:lpstr>
      <vt:lpstr>TCC Emergencies Ministry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Pastoral Care Basics</dc:title>
  <dc:creator>Paul Hueston</dc:creator>
  <cp:lastModifiedBy>phueston</cp:lastModifiedBy>
  <cp:revision>101</cp:revision>
  <cp:lastPrinted>2017-09-22T22:37:38Z</cp:lastPrinted>
  <dcterms:created xsi:type="dcterms:W3CDTF">2017-08-14T10:23:37Z</dcterms:created>
  <dcterms:modified xsi:type="dcterms:W3CDTF">2017-09-25T01:59:01Z</dcterms:modified>
</cp:coreProperties>
</file>